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39"/>
  </p:notesMasterIdLst>
  <p:sldIdLst>
    <p:sldId id="256" r:id="rId2"/>
    <p:sldId id="257" r:id="rId3"/>
    <p:sldId id="258" r:id="rId4"/>
    <p:sldId id="259" r:id="rId5"/>
    <p:sldId id="286" r:id="rId6"/>
    <p:sldId id="287" r:id="rId7"/>
    <p:sldId id="260" r:id="rId8"/>
    <p:sldId id="293" r:id="rId9"/>
    <p:sldId id="294" r:id="rId10"/>
    <p:sldId id="261" r:id="rId11"/>
    <p:sldId id="262" r:id="rId12"/>
    <p:sldId id="263" r:id="rId13"/>
    <p:sldId id="288" r:id="rId14"/>
    <p:sldId id="289" r:id="rId15"/>
    <p:sldId id="290" r:id="rId16"/>
    <p:sldId id="285" r:id="rId17"/>
    <p:sldId id="264" r:id="rId18"/>
    <p:sldId id="265" r:id="rId19"/>
    <p:sldId id="266" r:id="rId20"/>
    <p:sldId id="267" r:id="rId21"/>
    <p:sldId id="268" r:id="rId22"/>
    <p:sldId id="292" r:id="rId23"/>
    <p:sldId id="269" r:id="rId24"/>
    <p:sldId id="270" r:id="rId25"/>
    <p:sldId id="273" r:id="rId26"/>
    <p:sldId id="274" r:id="rId27"/>
    <p:sldId id="291" r:id="rId28"/>
    <p:sldId id="275" r:id="rId29"/>
    <p:sldId id="283" r:id="rId30"/>
    <p:sldId id="276" r:id="rId31"/>
    <p:sldId id="277" r:id="rId32"/>
    <p:sldId id="278" r:id="rId33"/>
    <p:sldId id="279" r:id="rId34"/>
    <p:sldId id="280" r:id="rId35"/>
    <p:sldId id="284" r:id="rId36"/>
    <p:sldId id="281" r:id="rId37"/>
    <p:sldId id="282" r:id="rId38"/>
  </p:sldIdLst>
  <p:sldSz cx="9144000" cy="5143500" type="screen16x9"/>
  <p:notesSz cx="6858000" cy="9144000"/>
  <p:embeddedFontLst>
    <p:embeddedFont>
      <p:font typeface="Lato" panose="020F0502020204030203" pitchFamily="34" charset="0"/>
      <p:regular r:id="rId40"/>
      <p:bold r:id="rId41"/>
      <p:italic r:id="rId42"/>
      <p:boldItalic r:id="rId43"/>
    </p:embeddedFont>
    <p:embeddedFont>
      <p:font typeface="Raleway"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D7D943-9A55-492F-A172-95037C69D2B3}">
  <a:tblStyle styleId="{D8D7D943-9A55-492F-A172-95037C69D2B3}"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349C13E9-A74A-4B9F-A8A3-B784ED3608D0}"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9EF"/>
          </a:solidFill>
        </a:fill>
      </a:tcStyle>
    </a:wholeTbl>
    <a:band1H>
      <a:tcTxStyle/>
      <a:tcStyle>
        <a:tcBdr/>
        <a:fill>
          <a:solidFill>
            <a:srgbClr val="CAD0DE"/>
          </a:solidFill>
        </a:fill>
      </a:tcStyle>
    </a:band1H>
    <a:band2H>
      <a:tcTxStyle/>
      <a:tcStyle>
        <a:tcBdr/>
      </a:tcStyle>
    </a:band2H>
    <a:band1V>
      <a:tcTxStyle/>
      <a:tcStyle>
        <a:tcBdr/>
        <a:fill>
          <a:solidFill>
            <a:srgbClr val="CAD0DE"/>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8" d="100"/>
          <a:sy n="98" d="100"/>
        </p:scale>
        <p:origin x="576" y="72"/>
      </p:cViewPr>
      <p:guideLst>
        <p:guide orient="horz" pos="1620"/>
        <p:guide pos="3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188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4395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5962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7342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7247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df640c7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df640c7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2799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070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5" name="Google Shape;24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e1f9a4f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e1f9a4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5e1f9a4f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5e1f9a4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986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5e1f9a4f8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5e1f9a4f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6142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91551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56953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864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3" name="Google Shape;13;p2"/>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4" name="Google Shape;14;p2"/>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63" name="Google Shape;63;p11"/>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4" name="Google Shape;64;p1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8" name="Google Shape;18;p3"/>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9" name="Google Shape;19;p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
        <p:cNvGrpSpPr/>
        <p:nvPr/>
      </p:nvGrpSpPr>
      <p:grpSpPr>
        <a:xfrm>
          <a:off x="0" y="0"/>
          <a:ext cx="0" cy="0"/>
          <a:chOff x="0" y="0"/>
          <a:chExt cx="0" cy="0"/>
        </a:xfrm>
      </p:grpSpPr>
      <p:cxnSp>
        <p:nvCxnSpPr>
          <p:cNvPr id="23" name="Google Shape;23;p5"/>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5"/>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25" name="Google Shape;25;p5"/>
          <p:cNvSpPr txBox="1">
            <a:spLocks noGrp="1"/>
          </p:cNvSpPr>
          <p:nvPr>
            <p:ph type="title" hasCustomPrompt="1"/>
          </p:nvPr>
        </p:nvSpPr>
        <p:spPr>
          <a:xfrm>
            <a:off x="853950" y="1304850"/>
            <a:ext cx="74361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26" name="Google Shape;26;p5"/>
          <p:cNvSpPr txBox="1">
            <a:spLocks noGrp="1"/>
          </p:cNvSpPr>
          <p:nvPr>
            <p:ph type="body" idx="1"/>
          </p:nvPr>
        </p:nvSpPr>
        <p:spPr>
          <a:xfrm>
            <a:off x="853950" y="2919450"/>
            <a:ext cx="74361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28"/>
        <p:cNvGrpSpPr/>
        <p:nvPr/>
      </p:nvGrpSpPr>
      <p:grpSpPr>
        <a:xfrm>
          <a:off x="0" y="0"/>
          <a:ext cx="0" cy="0"/>
          <a:chOff x="0" y="0"/>
          <a:chExt cx="0" cy="0"/>
        </a:xfrm>
      </p:grpSpPr>
      <p:cxnSp>
        <p:nvCxnSpPr>
          <p:cNvPr id="29" name="Google Shape;29;p6"/>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30" name="Google Shape;30;p6"/>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31" name="Google Shape;31;p6"/>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32" name="Google Shape;32;p6"/>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3" name="Google Shape;33;p6"/>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 name="Google Shape;34;p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5"/>
        <p:cNvGrpSpPr/>
        <p:nvPr/>
      </p:nvGrpSpPr>
      <p:grpSpPr>
        <a:xfrm>
          <a:off x="0" y="0"/>
          <a:ext cx="0" cy="0"/>
          <a:chOff x="0" y="0"/>
          <a:chExt cx="0" cy="0"/>
        </a:xfrm>
      </p:grpSpPr>
      <p:cxnSp>
        <p:nvCxnSpPr>
          <p:cNvPr id="36" name="Google Shape;36;p7"/>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37" name="Google Shape;37;p7"/>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38" name="Google Shape;38;p7"/>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9" name="Google Shape;39;p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cxnSp>
        <p:nvCxnSpPr>
          <p:cNvPr id="41" name="Google Shape;41;p8"/>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42" name="Google Shape;42;p8"/>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43" name="Google Shape;43;p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4" name="Google Shape;44;p8"/>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5" name="Google Shape;45;p8"/>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8"/>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7" name="Google Shape;47;p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cxnSp>
        <p:nvCxnSpPr>
          <p:cNvPr id="49" name="Google Shape;49;p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0" name="Google Shape;50;p9"/>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9"/>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2" name="Google Shape;52;p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10"/>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 name="Google Shape;55;p1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6" name="Google Shape;56;p10"/>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dk1"/>
              </a:buClr>
              <a:buSzPts val="3600"/>
              <a:buNone/>
              <a:defRPr sz="3600">
                <a:solidFill>
                  <a:schemeClr val="dk1"/>
                </a:solidFill>
              </a:defRPr>
            </a:lvl1pPr>
            <a:lvl2pPr lvl="1" algn="ctr">
              <a:lnSpc>
                <a:spcPct val="100000"/>
              </a:lnSpc>
              <a:spcBef>
                <a:spcPts val="0"/>
              </a:spcBef>
              <a:spcAft>
                <a:spcPts val="0"/>
              </a:spcAft>
              <a:buClr>
                <a:schemeClr val="dk1"/>
              </a:buClr>
              <a:buSzPts val="3600"/>
              <a:buNone/>
              <a:defRPr sz="3600">
                <a:solidFill>
                  <a:schemeClr val="dk1"/>
                </a:solidFill>
              </a:defRPr>
            </a:lvl2pPr>
            <a:lvl3pPr lvl="2" algn="ctr">
              <a:lnSpc>
                <a:spcPct val="100000"/>
              </a:lnSpc>
              <a:spcBef>
                <a:spcPts val="0"/>
              </a:spcBef>
              <a:spcAft>
                <a:spcPts val="0"/>
              </a:spcAft>
              <a:buClr>
                <a:schemeClr val="dk1"/>
              </a:buClr>
              <a:buSzPts val="3600"/>
              <a:buNone/>
              <a:defRPr sz="3600">
                <a:solidFill>
                  <a:schemeClr val="dk1"/>
                </a:solidFill>
              </a:defRPr>
            </a:lvl3pPr>
            <a:lvl4pPr lvl="3" algn="ctr">
              <a:lnSpc>
                <a:spcPct val="100000"/>
              </a:lnSpc>
              <a:spcBef>
                <a:spcPts val="0"/>
              </a:spcBef>
              <a:spcAft>
                <a:spcPts val="0"/>
              </a:spcAft>
              <a:buClr>
                <a:schemeClr val="dk1"/>
              </a:buClr>
              <a:buSzPts val="3600"/>
              <a:buNone/>
              <a:defRPr sz="3600">
                <a:solidFill>
                  <a:schemeClr val="dk1"/>
                </a:solidFill>
              </a:defRPr>
            </a:lvl4pPr>
            <a:lvl5pPr lvl="4" algn="ctr">
              <a:lnSpc>
                <a:spcPct val="100000"/>
              </a:lnSpc>
              <a:spcBef>
                <a:spcPts val="0"/>
              </a:spcBef>
              <a:spcAft>
                <a:spcPts val="0"/>
              </a:spcAft>
              <a:buClr>
                <a:schemeClr val="dk1"/>
              </a:buClr>
              <a:buSzPts val="3600"/>
              <a:buNone/>
              <a:defRPr sz="3600">
                <a:solidFill>
                  <a:schemeClr val="dk1"/>
                </a:solidFill>
              </a:defRPr>
            </a:lvl5pPr>
            <a:lvl6pPr lvl="5" algn="ctr">
              <a:lnSpc>
                <a:spcPct val="100000"/>
              </a:lnSpc>
              <a:spcBef>
                <a:spcPts val="0"/>
              </a:spcBef>
              <a:spcAft>
                <a:spcPts val="0"/>
              </a:spcAft>
              <a:buClr>
                <a:schemeClr val="dk1"/>
              </a:buClr>
              <a:buSzPts val="3600"/>
              <a:buNone/>
              <a:defRPr sz="3600">
                <a:solidFill>
                  <a:schemeClr val="dk1"/>
                </a:solidFill>
              </a:defRPr>
            </a:lvl6pPr>
            <a:lvl7pPr lvl="6" algn="ctr">
              <a:lnSpc>
                <a:spcPct val="100000"/>
              </a:lnSpc>
              <a:spcBef>
                <a:spcPts val="0"/>
              </a:spcBef>
              <a:spcAft>
                <a:spcPts val="0"/>
              </a:spcAft>
              <a:buClr>
                <a:schemeClr val="dk1"/>
              </a:buClr>
              <a:buSzPts val="3600"/>
              <a:buNone/>
              <a:defRPr sz="3600">
                <a:solidFill>
                  <a:schemeClr val="dk1"/>
                </a:solidFill>
              </a:defRPr>
            </a:lvl7pPr>
            <a:lvl8pPr lvl="7" algn="ctr">
              <a:lnSpc>
                <a:spcPct val="100000"/>
              </a:lnSpc>
              <a:spcBef>
                <a:spcPts val="0"/>
              </a:spcBef>
              <a:spcAft>
                <a:spcPts val="0"/>
              </a:spcAft>
              <a:buClr>
                <a:schemeClr val="dk1"/>
              </a:buClr>
              <a:buSzPts val="3600"/>
              <a:buNone/>
              <a:defRPr sz="3600">
                <a:solidFill>
                  <a:schemeClr val="dk1"/>
                </a:solidFill>
              </a:defRPr>
            </a:lvl8pPr>
            <a:lvl9pPr lvl="8" algn="ctr">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57" name="Google Shape;57;p10"/>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 name="Google Shape;58;p1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9" name="Google Shape;59;p1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03284" y="660032"/>
            <a:ext cx="6617626" cy="935743"/>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sz="4400">
                <a:latin typeface="Times New Roman"/>
                <a:ea typeface="Times New Roman"/>
                <a:cs typeface="Times New Roman"/>
                <a:sym typeface="Times New Roman"/>
              </a:rPr>
              <a:t>Welcome</a:t>
            </a:r>
            <a:endParaRPr/>
          </a:p>
        </p:txBody>
      </p:sp>
      <p:sp>
        <p:nvSpPr>
          <p:cNvPr id="70" name="Google Shape;70;p12"/>
          <p:cNvSpPr txBox="1">
            <a:spLocks noGrp="1"/>
          </p:cNvSpPr>
          <p:nvPr>
            <p:ph type="body" idx="1"/>
          </p:nvPr>
        </p:nvSpPr>
        <p:spPr>
          <a:xfrm>
            <a:off x="2207172" y="2126693"/>
            <a:ext cx="6290827" cy="1604479"/>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sz="3200">
                <a:latin typeface="Times New Roman"/>
                <a:ea typeface="Times New Roman"/>
                <a:cs typeface="Times New Roman"/>
                <a:sym typeface="Times New Roman"/>
              </a:rPr>
              <a:t>Presentation of Capstone 400C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423489" y="565204"/>
            <a:ext cx="4625166"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400" dirty="0"/>
              <a:t>Benefits of the Robot Cleaner</a:t>
            </a:r>
            <a:endParaRPr sz="2400" dirty="0">
              <a:latin typeface="Raleway"/>
              <a:ea typeface="Raleway"/>
              <a:cs typeface="Raleway"/>
              <a:sym typeface="Raleway"/>
            </a:endParaRPr>
          </a:p>
        </p:txBody>
      </p:sp>
      <p:sp>
        <p:nvSpPr>
          <p:cNvPr id="108" name="Google Shape;108;p17"/>
          <p:cNvSpPr txBox="1">
            <a:spLocks noGrp="1"/>
          </p:cNvSpPr>
          <p:nvPr>
            <p:ph type="body" idx="1"/>
          </p:nvPr>
        </p:nvSpPr>
        <p:spPr>
          <a:xfrm>
            <a:off x="423488" y="1324350"/>
            <a:ext cx="8273039" cy="2657938"/>
          </a:xfrm>
          <a:prstGeom prst="rect">
            <a:avLst/>
          </a:prstGeom>
          <a:noFill/>
          <a:ln>
            <a:noFill/>
          </a:ln>
        </p:spPr>
        <p:txBody>
          <a:bodyPr spcFirstLastPara="1" wrap="square" lIns="91425" tIns="91425" rIns="91425" bIns="91425" anchor="t" anchorCtr="0">
            <a:noAutofit/>
          </a:bodyPr>
          <a:lstStyle/>
          <a:p>
            <a:pPr marL="419100" lvl="0" indent="-285750" algn="just" rtl="0">
              <a:lnSpc>
                <a:spcPct val="115000"/>
              </a:lnSpc>
              <a:spcBef>
                <a:spcPts val="0"/>
              </a:spcBef>
              <a:spcAft>
                <a:spcPts val="0"/>
              </a:spcAft>
              <a:buSzPts val="1500"/>
              <a:buFont typeface="Arial"/>
              <a:buChar char="•"/>
            </a:pPr>
            <a:r>
              <a:rPr lang="en-US" sz="1400" b="0" i="0" dirty="0">
                <a:solidFill>
                  <a:schemeClr val="dk2"/>
                </a:solidFill>
                <a:latin typeface="Times New Roman"/>
                <a:ea typeface="Times New Roman"/>
                <a:cs typeface="Times New Roman"/>
                <a:sym typeface="Times New Roman"/>
              </a:rPr>
              <a:t>The semi-automated lake surface cleaning robot offers numerous benefits for enhancing aquatic life in Bangladesh. First and foremost, it has a significant positive environmental impact by removing harmful waste from water</a:t>
            </a:r>
          </a:p>
          <a:p>
            <a:pPr marL="133350" lvl="0" indent="0" algn="just" rtl="0">
              <a:lnSpc>
                <a:spcPct val="115000"/>
              </a:lnSpc>
              <a:spcBef>
                <a:spcPts val="0"/>
              </a:spcBef>
              <a:spcAft>
                <a:spcPts val="0"/>
              </a:spcAft>
              <a:buSzPts val="1500"/>
              <a:buNone/>
            </a:pPr>
            <a:endParaRPr sz="1400" dirty="0"/>
          </a:p>
          <a:p>
            <a:pPr marL="419100" lvl="0" indent="-285750" algn="just" rtl="0">
              <a:lnSpc>
                <a:spcPct val="115000"/>
              </a:lnSpc>
              <a:spcBef>
                <a:spcPts val="0"/>
              </a:spcBef>
              <a:spcAft>
                <a:spcPts val="0"/>
              </a:spcAft>
              <a:buSzPts val="1500"/>
              <a:buFont typeface="Arial"/>
              <a:buChar char="•"/>
            </a:pPr>
            <a:r>
              <a:rPr lang="en-US" sz="1400" b="0" i="0" dirty="0">
                <a:solidFill>
                  <a:schemeClr val="dk2"/>
                </a:solidFill>
                <a:latin typeface="Times New Roman"/>
                <a:ea typeface="Times New Roman"/>
                <a:cs typeface="Times New Roman"/>
                <a:sym typeface="Times New Roman"/>
              </a:rPr>
              <a:t>This not only improves the health of the aquatic ecosystem but also benefits the surrounding community by providing clean water for consumption and recreation in wild </a:t>
            </a:r>
            <a:r>
              <a:rPr lang="en-US" sz="1400" dirty="0">
                <a:latin typeface="Times New Roman"/>
                <a:ea typeface="Times New Roman"/>
                <a:cs typeface="Times New Roman"/>
                <a:sym typeface="Times New Roman"/>
              </a:rPr>
              <a:t>life</a:t>
            </a:r>
            <a:endParaRPr lang="en-US" sz="1400" b="0" i="0" dirty="0">
              <a:solidFill>
                <a:schemeClr val="dk2"/>
              </a:solidFill>
              <a:latin typeface="Times New Roman"/>
              <a:ea typeface="Times New Roman"/>
              <a:cs typeface="Times New Roman"/>
              <a:sym typeface="Times New Roman"/>
            </a:endParaRPr>
          </a:p>
          <a:p>
            <a:pPr marL="133350" lvl="0" indent="0" algn="just" rtl="0">
              <a:lnSpc>
                <a:spcPct val="115000"/>
              </a:lnSpc>
              <a:spcBef>
                <a:spcPts val="0"/>
              </a:spcBef>
              <a:spcAft>
                <a:spcPts val="0"/>
              </a:spcAft>
              <a:buSzPts val="1500"/>
              <a:buNone/>
            </a:pPr>
            <a:endParaRPr sz="1400" b="0" i="0" dirty="0">
              <a:solidFill>
                <a:schemeClr val="dk2"/>
              </a:solidFill>
              <a:latin typeface="Times New Roman"/>
              <a:ea typeface="Times New Roman"/>
              <a:cs typeface="Times New Roman"/>
              <a:sym typeface="Times New Roman"/>
            </a:endParaRPr>
          </a:p>
          <a:p>
            <a:pPr marL="457200" lvl="0" indent="-317500" algn="just" rtl="0">
              <a:spcBef>
                <a:spcPts val="0"/>
              </a:spcBef>
              <a:spcAft>
                <a:spcPts val="0"/>
              </a:spcAft>
              <a:buSzPts val="1400"/>
              <a:buFont typeface="Times New Roman"/>
              <a:buChar char="•"/>
            </a:pPr>
            <a:r>
              <a:rPr lang="en-US" sz="1400" dirty="0">
                <a:solidFill>
                  <a:srgbClr val="202124"/>
                </a:solidFill>
                <a:latin typeface="Times New Roman"/>
                <a:ea typeface="Times New Roman"/>
                <a:cs typeface="Times New Roman"/>
                <a:sym typeface="Times New Roman"/>
              </a:rPr>
              <a:t>It helps to remove plastic objects from water bodies, improving water quality and preserving the ecosystem</a:t>
            </a:r>
            <a:endParaRPr sz="1400" dirty="0">
              <a:latin typeface="Times New Roman"/>
              <a:ea typeface="Times New Roman"/>
              <a:cs typeface="Times New Roman"/>
              <a:sym typeface="Times New Roman"/>
            </a:endParaRPr>
          </a:p>
        </p:txBody>
      </p:sp>
      <p:sp>
        <p:nvSpPr>
          <p:cNvPr id="109" name="Google Shape;109;p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idx="4294967295"/>
          </p:nvPr>
        </p:nvSpPr>
        <p:spPr>
          <a:xfrm>
            <a:off x="443780" y="257439"/>
            <a:ext cx="3041100"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400"/>
              <a:t>Related Work</a:t>
            </a:r>
            <a:br>
              <a:rPr lang="en-US" sz="2400"/>
            </a:br>
            <a:endParaRPr sz="2400"/>
          </a:p>
        </p:txBody>
      </p:sp>
      <p:sp>
        <p:nvSpPr>
          <p:cNvPr id="116" name="Google Shape;116;p18"/>
          <p:cNvSpPr txBox="1">
            <a:spLocks noGrp="1"/>
          </p:cNvSpPr>
          <p:nvPr>
            <p:ph type="body" idx="4294967295"/>
          </p:nvPr>
        </p:nvSpPr>
        <p:spPr>
          <a:xfrm>
            <a:off x="311700" y="754301"/>
            <a:ext cx="8618940" cy="3827860"/>
          </a:xfrm>
          <a:prstGeom prst="rect">
            <a:avLst/>
          </a:prstGeom>
          <a:noFill/>
          <a:ln>
            <a:noFill/>
          </a:ln>
        </p:spPr>
        <p:txBody>
          <a:bodyPr spcFirstLastPara="1" wrap="square" lIns="91425" tIns="91425" rIns="91425" bIns="91425" anchor="t" anchorCtr="0">
            <a:noAutofit/>
          </a:bodyPr>
          <a:lstStyle/>
          <a:p>
            <a:pPr marL="152400" lvl="0" indent="0" algn="just" rtl="0">
              <a:lnSpc>
                <a:spcPct val="95000"/>
              </a:lnSpc>
              <a:spcBef>
                <a:spcPts val="1200"/>
              </a:spcBef>
              <a:spcAft>
                <a:spcPts val="0"/>
              </a:spcAft>
              <a:buClr>
                <a:srgbClr val="000000"/>
              </a:buClr>
              <a:buSzPts val="1200"/>
              <a:buNone/>
            </a:pPr>
            <a:r>
              <a:rPr lang="en-US" sz="1400" b="0" i="0" u="none" strike="noStrike" dirty="0">
                <a:solidFill>
                  <a:srgbClr val="000000"/>
                </a:solidFill>
                <a:latin typeface="Times New Roman"/>
                <a:ea typeface="Times New Roman"/>
                <a:cs typeface="Times New Roman"/>
                <a:sym typeface="Times New Roman"/>
              </a:rPr>
              <a:t>For the purpose of collecting trash in bodies of water, an autonomous robot was created.</a:t>
            </a:r>
          </a:p>
          <a:p>
            <a:pPr marL="152400" lvl="0" indent="0" algn="just" rtl="0">
              <a:lnSpc>
                <a:spcPct val="95000"/>
              </a:lnSpc>
              <a:spcBef>
                <a:spcPts val="1200"/>
              </a:spcBef>
              <a:spcAft>
                <a:spcPts val="0"/>
              </a:spcAft>
              <a:buClr>
                <a:srgbClr val="000000"/>
              </a:buClr>
              <a:buSzPts val="1200"/>
              <a:buNone/>
            </a:pPr>
            <a:endParaRPr sz="1400" dirty="0"/>
          </a:p>
          <a:p>
            <a:pPr marL="438150" lvl="0" indent="-285750" algn="just" rtl="0">
              <a:lnSpc>
                <a:spcPct val="95000"/>
              </a:lnSpc>
              <a:spcBef>
                <a:spcPts val="1200"/>
              </a:spcBef>
              <a:spcAft>
                <a:spcPts val="0"/>
              </a:spcAft>
              <a:buClr>
                <a:srgbClr val="000000"/>
              </a:buClr>
              <a:buSzPts val="1200"/>
              <a:buChar char="●"/>
            </a:pPr>
            <a:r>
              <a:rPr lang="en-US" sz="1400" b="0" i="0" u="none" strike="noStrike" dirty="0">
                <a:solidFill>
                  <a:srgbClr val="000000"/>
                </a:solidFill>
                <a:latin typeface="Times New Roman"/>
                <a:ea typeface="Times New Roman"/>
                <a:cs typeface="Times New Roman"/>
                <a:sym typeface="Times New Roman"/>
              </a:rPr>
              <a:t>The AT-MEGA 16 microcontroller was used to create a robot with DC and servo motors as well as sensors. All of the modules were tested to determine the viability of the suggested robot [6]</a:t>
            </a:r>
            <a:endParaRPr sz="1400" dirty="0"/>
          </a:p>
          <a:p>
            <a:pPr marL="438150" lvl="0" indent="-285750" algn="just" rtl="0">
              <a:lnSpc>
                <a:spcPct val="95000"/>
              </a:lnSpc>
              <a:spcBef>
                <a:spcPts val="1200"/>
              </a:spcBef>
              <a:spcAft>
                <a:spcPts val="0"/>
              </a:spcAft>
              <a:buClr>
                <a:srgbClr val="000000"/>
              </a:buClr>
              <a:buSzPts val="1200"/>
              <a:buChar char="●"/>
            </a:pPr>
            <a:r>
              <a:rPr lang="en-US" sz="1400" b="0" i="0" u="none" strike="noStrike" dirty="0">
                <a:solidFill>
                  <a:srgbClr val="000000"/>
                </a:solidFill>
                <a:latin typeface="Times New Roman"/>
                <a:ea typeface="Times New Roman"/>
                <a:cs typeface="Times New Roman"/>
                <a:sym typeface="Times New Roman"/>
              </a:rPr>
              <a:t>With the help of an Arduino Mega microcontroller connected to sensors and actuators, a complete robotic system was created. The robot moves around on its chassis, wheels, motors, and grippers. Infrared and ultrasonic sensors are used for object detection and sensing [6]</a:t>
            </a:r>
            <a:endParaRPr sz="1400" dirty="0"/>
          </a:p>
          <a:p>
            <a:pPr marL="438150" lvl="0" indent="-285750" algn="just" rtl="0">
              <a:lnSpc>
                <a:spcPct val="95000"/>
              </a:lnSpc>
              <a:spcBef>
                <a:spcPts val="1200"/>
              </a:spcBef>
              <a:spcAft>
                <a:spcPts val="0"/>
              </a:spcAft>
              <a:buClr>
                <a:srgbClr val="000000"/>
              </a:buClr>
              <a:buSzPts val="1200"/>
              <a:buChar char="●"/>
            </a:pPr>
            <a:r>
              <a:rPr lang="en-US" sz="1400" b="0" i="0" u="none" strike="noStrike" dirty="0">
                <a:solidFill>
                  <a:srgbClr val="000000"/>
                </a:solidFill>
                <a:latin typeface="Times New Roman"/>
                <a:ea typeface="Times New Roman"/>
                <a:cs typeface="Times New Roman"/>
                <a:sym typeface="Times New Roman"/>
              </a:rPr>
              <a:t>Leveraging image processing, an automatic garbage segregation robot was created to sort waste into biodegradable and degradable categories before depositing the waste into the appropriate container [7]</a:t>
            </a:r>
            <a:endParaRPr sz="1400" dirty="0"/>
          </a:p>
          <a:p>
            <a:pPr marL="0" lvl="0" indent="0" algn="just" rtl="0">
              <a:lnSpc>
                <a:spcPct val="95000"/>
              </a:lnSpc>
              <a:spcBef>
                <a:spcPts val="1200"/>
              </a:spcBef>
              <a:spcAft>
                <a:spcPts val="0"/>
              </a:spcAft>
              <a:buNone/>
            </a:pPr>
            <a:endParaRPr dirty="0"/>
          </a:p>
          <a:p>
            <a:pPr marL="438150" lvl="0" indent="-209550" algn="just" rtl="0">
              <a:lnSpc>
                <a:spcPct val="95000"/>
              </a:lnSpc>
              <a:spcBef>
                <a:spcPts val="1200"/>
              </a:spcBef>
              <a:spcAft>
                <a:spcPts val="0"/>
              </a:spcAft>
              <a:buClr>
                <a:srgbClr val="000000"/>
              </a:buClr>
              <a:buSzPts val="1200"/>
              <a:buNone/>
            </a:pPr>
            <a:endParaRPr sz="1400" b="0" dirty="0">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br>
              <a:rPr lang="en-US" sz="1400" dirty="0">
                <a:latin typeface="Times New Roman"/>
                <a:ea typeface="Times New Roman"/>
                <a:cs typeface="Times New Roman"/>
                <a:sym typeface="Times New Roman"/>
              </a:rPr>
            </a:br>
            <a:endParaRPr sz="1400" dirty="0">
              <a:solidFill>
                <a:srgbClr val="000000"/>
              </a:solidFill>
              <a:latin typeface="Times New Roman"/>
              <a:ea typeface="Times New Roman"/>
              <a:cs typeface="Times New Roman"/>
              <a:sym typeface="Times New Roman"/>
            </a:endParaRPr>
          </a:p>
        </p:txBody>
      </p:sp>
      <p:sp>
        <p:nvSpPr>
          <p:cNvPr id="117" name="Google Shape;117;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5825" y="545875"/>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sz="2400"/>
              <a:t> Problem Statement</a:t>
            </a:r>
            <a:endParaRPr sz="2400"/>
          </a:p>
        </p:txBody>
      </p:sp>
      <p:sp>
        <p:nvSpPr>
          <p:cNvPr id="123" name="Google Shape;123;p19"/>
          <p:cNvSpPr txBox="1">
            <a:spLocks noGrp="1"/>
          </p:cNvSpPr>
          <p:nvPr>
            <p:ph type="body" idx="1"/>
          </p:nvPr>
        </p:nvSpPr>
        <p:spPr>
          <a:xfrm>
            <a:off x="722814" y="1295938"/>
            <a:ext cx="7894713" cy="3188800"/>
          </a:xfrm>
          <a:prstGeom prst="rect">
            <a:avLst/>
          </a:prstGeom>
          <a:noFill/>
          <a:ln>
            <a:noFill/>
          </a:ln>
        </p:spPr>
        <p:txBody>
          <a:bodyPr spcFirstLastPara="1" wrap="square" lIns="91425" tIns="91425" rIns="91425" bIns="91425" anchor="t" anchorCtr="0">
            <a:normAutofit/>
          </a:bodyPr>
          <a:lstStyle/>
          <a:p>
            <a:pPr marL="457200" lvl="0" indent="-342900" algn="just" rtl="0">
              <a:lnSpc>
                <a:spcPct val="115000"/>
              </a:lnSpc>
              <a:spcBef>
                <a:spcPts val="0"/>
              </a:spcBef>
              <a:spcAft>
                <a:spcPts val="0"/>
              </a:spcAft>
              <a:buSzPct val="90000"/>
              <a:buChar char="●"/>
            </a:pPr>
            <a:r>
              <a:rPr lang="en-US" sz="1400" b="0" i="0" dirty="0">
                <a:latin typeface="Times New Roman"/>
                <a:ea typeface="Times New Roman"/>
                <a:cs typeface="Times New Roman"/>
                <a:sym typeface="Times New Roman"/>
              </a:rPr>
              <a:t>Lake pollution in Bangladesh is a serious problem that has far-reaching consequences for aquatic life</a:t>
            </a:r>
            <a:endParaRPr sz="1400" dirty="0"/>
          </a:p>
          <a:p>
            <a:pPr marL="457200" lvl="0" indent="-342900" algn="just" rtl="0">
              <a:lnSpc>
                <a:spcPct val="115000"/>
              </a:lnSpc>
              <a:spcBef>
                <a:spcPts val="0"/>
              </a:spcBef>
              <a:spcAft>
                <a:spcPts val="0"/>
              </a:spcAft>
              <a:buSzPct val="90000"/>
              <a:buChar char="●"/>
            </a:pPr>
            <a:r>
              <a:rPr lang="en-US" sz="1400" b="0" i="0" dirty="0">
                <a:latin typeface="Times New Roman"/>
                <a:ea typeface="Times New Roman"/>
                <a:cs typeface="Times New Roman"/>
                <a:sym typeface="Times New Roman"/>
              </a:rPr>
              <a:t>The country's rapid industrialization and urbanization have led to increased levels of pollutants in water bodies, including lakes</a:t>
            </a:r>
            <a:endParaRPr sz="1400" dirty="0"/>
          </a:p>
          <a:p>
            <a:pPr marL="457200" lvl="0" indent="-342900" algn="just" rtl="0">
              <a:lnSpc>
                <a:spcPct val="115000"/>
              </a:lnSpc>
              <a:spcBef>
                <a:spcPts val="0"/>
              </a:spcBef>
              <a:spcAft>
                <a:spcPts val="0"/>
              </a:spcAft>
              <a:buSzPct val="90000"/>
              <a:buChar char="●"/>
            </a:pPr>
            <a:r>
              <a:rPr lang="en-US" sz="1400" b="0" i="0" dirty="0">
                <a:solidFill>
                  <a:srgbClr val="202124"/>
                </a:solidFill>
                <a:latin typeface="Times New Roman"/>
                <a:ea typeface="Times New Roman"/>
                <a:cs typeface="Times New Roman"/>
                <a:sym typeface="Times New Roman"/>
              </a:rPr>
              <a:t>Most rivers in Bangladesh that flow through major cities have become polluted due to a variety of anthropogenic pollution, with plastic being one of the most prevalent issues[21]</a:t>
            </a:r>
            <a:endParaRPr sz="1400" dirty="0"/>
          </a:p>
          <a:p>
            <a:pPr marL="457200" lvl="0" indent="-342900" algn="just" rtl="0">
              <a:lnSpc>
                <a:spcPct val="115000"/>
              </a:lnSpc>
              <a:spcBef>
                <a:spcPts val="0"/>
              </a:spcBef>
              <a:spcAft>
                <a:spcPts val="0"/>
              </a:spcAft>
              <a:buSzPct val="90000"/>
              <a:buChar char="●"/>
            </a:pPr>
            <a:r>
              <a:rPr lang="en-US" sz="1400" b="0" i="0" dirty="0">
                <a:solidFill>
                  <a:srgbClr val="202124"/>
                </a:solidFill>
                <a:latin typeface="Times New Roman"/>
                <a:ea typeface="Times New Roman"/>
                <a:cs typeface="Times New Roman"/>
                <a:sym typeface="Times New Roman"/>
              </a:rPr>
              <a:t>The main cause of this is poor waste management in the city's water bodies. As a result, it has been established that microplastic pollution in freshwater systems is a global issue[21]</a:t>
            </a:r>
            <a:br>
              <a:rPr lang="en-US" sz="1400" dirty="0">
                <a:latin typeface="Times New Roman"/>
                <a:ea typeface="Times New Roman"/>
                <a:cs typeface="Times New Roman"/>
                <a:sym typeface="Times New Roman"/>
              </a:rPr>
            </a:br>
            <a:endParaRPr sz="1400" b="0" i="0" dirty="0">
              <a:latin typeface="Times New Roman"/>
              <a:ea typeface="Times New Roman"/>
              <a:cs typeface="Times New Roman"/>
              <a:sym typeface="Times New Roman"/>
            </a:endParaRPr>
          </a:p>
          <a:p>
            <a:pPr marL="457200" lvl="0" indent="-228600" algn="l" rtl="0">
              <a:lnSpc>
                <a:spcPct val="115000"/>
              </a:lnSpc>
              <a:spcBef>
                <a:spcPts val="0"/>
              </a:spcBef>
              <a:spcAft>
                <a:spcPts val="0"/>
              </a:spcAft>
              <a:buSzPts val="1800"/>
              <a:buNone/>
            </a:pPr>
            <a:endParaRPr sz="1400" b="0" i="0" dirty="0">
              <a:latin typeface="Times New Roman"/>
              <a:ea typeface="Times New Roman"/>
              <a:cs typeface="Times New Roman"/>
              <a:sym typeface="Times New Roman"/>
            </a:endParaRPr>
          </a:p>
        </p:txBody>
      </p:sp>
      <p:sp>
        <p:nvSpPr>
          <p:cNvPr id="124" name="Google Shape;124;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5825" y="545875"/>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2400" dirty="0"/>
              <a:t>Research Questions</a:t>
            </a:r>
            <a:endParaRPr sz="2400" dirty="0"/>
          </a:p>
        </p:txBody>
      </p:sp>
      <p:sp>
        <p:nvSpPr>
          <p:cNvPr id="123" name="Google Shape;123;p19"/>
          <p:cNvSpPr txBox="1">
            <a:spLocks noGrp="1"/>
          </p:cNvSpPr>
          <p:nvPr>
            <p:ph type="body" idx="1"/>
          </p:nvPr>
        </p:nvSpPr>
        <p:spPr>
          <a:xfrm>
            <a:off x="725825" y="1635696"/>
            <a:ext cx="7894713" cy="1466717"/>
          </a:xfrm>
          <a:prstGeom prst="rect">
            <a:avLst/>
          </a:prstGeom>
          <a:noFill/>
          <a:ln>
            <a:noFill/>
          </a:ln>
        </p:spPr>
        <p:txBody>
          <a:bodyPr spcFirstLastPara="1" wrap="square" lIns="91425" tIns="91425" rIns="91425" bIns="91425" anchor="t" anchorCtr="0">
            <a:normAutofit/>
          </a:bodyPr>
          <a:lstStyle/>
          <a:p>
            <a:pPr marL="342900" marR="0" lvl="0" indent="-342900" algn="just">
              <a:spcBef>
                <a:spcPts val="0"/>
              </a:spcBef>
              <a:spcAft>
                <a:spcPts val="0"/>
              </a:spcAft>
              <a:buSzPct val="90000"/>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What is the motive to build an IoT device for cleaning floating waste from lakes?</a:t>
            </a:r>
          </a:p>
          <a:p>
            <a:pPr marL="342900" marR="0" lvl="0" indent="-342900" algn="just">
              <a:spcBef>
                <a:spcPts val="0"/>
              </a:spcBef>
              <a:spcAft>
                <a:spcPts val="0"/>
              </a:spcAft>
              <a:buSzPct val="90000"/>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Why it is important to develop a device that can collect floating waste from a lake without any human interactions?</a:t>
            </a:r>
          </a:p>
          <a:p>
            <a:pPr marL="342900" marR="0" lvl="0" indent="-342900" algn="just">
              <a:spcBef>
                <a:spcPts val="0"/>
              </a:spcBef>
              <a:spcAft>
                <a:spcPts val="0"/>
              </a:spcAft>
              <a:buSzPct val="90000"/>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How can the model identify the floating wastes using machine learning model?</a:t>
            </a:r>
          </a:p>
          <a:p>
            <a:pPr marL="342900" marR="0" lvl="0" indent="-342900" algn="just">
              <a:spcBef>
                <a:spcPts val="0"/>
              </a:spcBef>
              <a:spcAft>
                <a:spcPts val="0"/>
              </a:spcAft>
              <a:buSzPct val="90000"/>
              <a:buFont typeface="Symbol" panose="05050102010706020507" pitchFamily="18" charset="2"/>
              <a:buChar char=""/>
            </a:pPr>
            <a:r>
              <a:rPr lang="en-US" sz="1400" dirty="0">
                <a:effectLst/>
                <a:latin typeface="Times New Roman" panose="02020603050405020304" pitchFamily="18" charset="0"/>
                <a:ea typeface="Times New Roman" panose="02020603050405020304" pitchFamily="18" charset="0"/>
              </a:rPr>
              <a:t>Will the designed device perform well in the lakes of Dhaka city?</a:t>
            </a:r>
          </a:p>
        </p:txBody>
      </p:sp>
      <p:sp>
        <p:nvSpPr>
          <p:cNvPr id="124" name="Google Shape;124;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13</a:t>
            </a:fld>
            <a:endParaRPr/>
          </a:p>
        </p:txBody>
      </p:sp>
    </p:spTree>
    <p:extLst>
      <p:ext uri="{BB962C8B-B14F-4D97-AF65-F5344CB8AC3E}">
        <p14:creationId xmlns:p14="http://schemas.microsoft.com/office/powerpoint/2010/main" val="53656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6" name="Google Shape;101;p18">
            <a:extLst>
              <a:ext uri="{FF2B5EF4-FFF2-40B4-BE49-F238E27FC236}">
                <a16:creationId xmlns:a16="http://schemas.microsoft.com/office/drawing/2014/main" id="{F82230C6-8420-0063-D528-A287029B676A}"/>
              </a:ext>
            </a:extLst>
          </p:cNvPr>
          <p:cNvSpPr txBox="1">
            <a:spLocks noGrp="1"/>
          </p:cNvSpPr>
          <p:nvPr>
            <p:ph type="body" idx="1"/>
          </p:nvPr>
        </p:nvSpPr>
        <p:spPr>
          <a:xfrm>
            <a:off x="487681" y="941995"/>
            <a:ext cx="7990625" cy="1127760"/>
          </a:xfrm>
          <a:prstGeom prst="rect">
            <a:avLst/>
          </a:prstGeom>
        </p:spPr>
        <p:txBody>
          <a:bodyPr spcFirstLastPara="1" wrap="square" lIns="91425" tIns="91425" rIns="91425" bIns="91425" anchor="t" anchorCtr="0">
            <a:noAutofit/>
          </a:bodyPr>
          <a:lstStyle/>
          <a:p>
            <a:pPr marL="0" lvl="0" indent="0" algn="just">
              <a:lnSpc>
                <a:spcPct val="128000"/>
              </a:lnSpc>
              <a:spcBef>
                <a:spcPts val="1200"/>
              </a:spcBef>
              <a:buSzPts val="935"/>
              <a:buNone/>
            </a:pPr>
            <a:r>
              <a:rPr lang="en-US" sz="1400" b="0" i="0" dirty="0">
                <a:solidFill>
                  <a:srgbClr val="202124"/>
                </a:solidFill>
                <a:effectLst/>
                <a:latin typeface="Times New Roman" panose="02020603050405020304" pitchFamily="18" charset="0"/>
                <a:cs typeface="Times New Roman" panose="02020603050405020304" pitchFamily="18" charset="0"/>
              </a:rPr>
              <a:t>The aim of this project is to study the current state of floating wastes in water bodies and its problems, research on potential solution approaches, design and construct a IoT-based semi-automated lake surface cleaning robot as a solution for a clean aquatic life and evaluate the performance of the device.</a:t>
            </a:r>
            <a:endParaRPr lang="en" sz="1400" dirty="0">
              <a:latin typeface="Times New Roman" panose="02020603050405020304" pitchFamily="18" charset="0"/>
              <a:ea typeface="Lato" panose="020F0502020204030203" pitchFamily="34" charset="0"/>
              <a:cs typeface="Times New Roman" panose="02020603050405020304" pitchFamily="18" charset="0"/>
            </a:endParaRPr>
          </a:p>
        </p:txBody>
      </p:sp>
      <p:sp>
        <p:nvSpPr>
          <p:cNvPr id="17" name="Google Shape;102;p18">
            <a:extLst>
              <a:ext uri="{FF2B5EF4-FFF2-40B4-BE49-F238E27FC236}">
                <a16:creationId xmlns:a16="http://schemas.microsoft.com/office/drawing/2014/main" id="{67885EDB-DDCA-093A-46DB-9D9E2F0905A6}"/>
              </a:ext>
            </a:extLst>
          </p:cNvPr>
          <p:cNvSpPr txBox="1">
            <a:spLocks noGrp="1"/>
          </p:cNvSpPr>
          <p:nvPr>
            <p:ph type="title"/>
          </p:nvPr>
        </p:nvSpPr>
        <p:spPr>
          <a:xfrm>
            <a:off x="487681" y="521593"/>
            <a:ext cx="1304055" cy="50199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Raleway" pitchFamily="2" charset="0"/>
                <a:ea typeface="Lato" panose="020F0502020204030203" pitchFamily="34" charset="0"/>
                <a:cs typeface="Lato" panose="020F0502020204030203" pitchFamily="34" charset="0"/>
              </a:rPr>
              <a:t>Aim</a:t>
            </a:r>
            <a:endParaRPr dirty="0">
              <a:latin typeface="Raleway" pitchFamily="2" charset="0"/>
              <a:ea typeface="Lato" panose="020F0502020204030203" pitchFamily="34" charset="0"/>
              <a:cs typeface="Lato" panose="020F0502020204030203" pitchFamily="34" charset="0"/>
            </a:endParaRPr>
          </a:p>
        </p:txBody>
      </p:sp>
      <p:sp>
        <p:nvSpPr>
          <p:cNvPr id="18" name="Slide Number Placeholder 1">
            <a:extLst>
              <a:ext uri="{FF2B5EF4-FFF2-40B4-BE49-F238E27FC236}">
                <a16:creationId xmlns:a16="http://schemas.microsoft.com/office/drawing/2014/main" id="{C3A6F7E1-82F0-FB8E-059E-42307D9788AC}"/>
              </a:ext>
            </a:extLst>
          </p:cNvPr>
          <p:cNvSpPr>
            <a:spLocks noGrp="1"/>
          </p:cNvSpPr>
          <p:nvPr>
            <p:ph type="sldNum" idx="12"/>
          </p:nvPr>
        </p:nvSpPr>
        <p:spPr>
          <a:xfrm>
            <a:off x="8497999" y="4688759"/>
            <a:ext cx="548700" cy="393600"/>
          </a:xfrm>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19" name="Google Shape;102;p18">
            <a:extLst>
              <a:ext uri="{FF2B5EF4-FFF2-40B4-BE49-F238E27FC236}">
                <a16:creationId xmlns:a16="http://schemas.microsoft.com/office/drawing/2014/main" id="{0C779031-A805-4CF5-61F9-57C2C0ECE400}"/>
              </a:ext>
            </a:extLst>
          </p:cNvPr>
          <p:cNvSpPr txBox="1">
            <a:spLocks/>
          </p:cNvSpPr>
          <p:nvPr/>
        </p:nvSpPr>
        <p:spPr>
          <a:xfrm>
            <a:off x="487681" y="2069755"/>
            <a:ext cx="2387600" cy="501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US" sz="2700" dirty="0">
                <a:latin typeface="Raleway" pitchFamily="2" charset="0"/>
                <a:ea typeface="Lato" panose="020F0502020204030203" pitchFamily="34" charset="0"/>
                <a:cs typeface="Lato" panose="020F0502020204030203" pitchFamily="34" charset="0"/>
              </a:rPr>
              <a:t>Objectives</a:t>
            </a:r>
          </a:p>
          <a:p>
            <a:endParaRPr lang="en-US" sz="2700" dirty="0">
              <a:latin typeface="Raleway" pitchFamily="2" charset="0"/>
              <a:ea typeface="Lato" panose="020F0502020204030203" pitchFamily="34" charset="0"/>
              <a:cs typeface="Lato" panose="020F0502020204030203" pitchFamily="34" charset="0"/>
            </a:endParaRPr>
          </a:p>
        </p:txBody>
      </p:sp>
      <p:sp>
        <p:nvSpPr>
          <p:cNvPr id="20" name="Google Shape;101;p18">
            <a:extLst>
              <a:ext uri="{FF2B5EF4-FFF2-40B4-BE49-F238E27FC236}">
                <a16:creationId xmlns:a16="http://schemas.microsoft.com/office/drawing/2014/main" id="{65BB53E2-DC52-87F9-6E28-184F154AECA0}"/>
              </a:ext>
            </a:extLst>
          </p:cNvPr>
          <p:cNvSpPr txBox="1">
            <a:spLocks/>
          </p:cNvSpPr>
          <p:nvPr/>
        </p:nvSpPr>
        <p:spPr>
          <a:xfrm>
            <a:off x="452282" y="2741154"/>
            <a:ext cx="5432952" cy="1626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0" marR="0" lvl="0" indent="0" algn="just">
              <a:lnSpc>
                <a:spcPct val="95000"/>
              </a:lnSpc>
              <a:spcBef>
                <a:spcPts val="0"/>
              </a:spcBef>
              <a:spcAft>
                <a:spcPts val="600"/>
              </a:spcAft>
              <a:buNone/>
              <a:tabLst>
                <a:tab pos="182880" algn="l"/>
              </a:tabLst>
            </a:pPr>
            <a:r>
              <a:rPr lang="en-US" sz="1400" dirty="0">
                <a:effectLst/>
                <a:latin typeface="Times New Roman" panose="02020603050405020304" pitchFamily="18" charset="0"/>
                <a:ea typeface="Times New Roman" panose="02020603050405020304" pitchFamily="18" charset="0"/>
              </a:rPr>
              <a:t>●	To identify and selection of the removal floating garbage in a lake </a:t>
            </a:r>
          </a:p>
          <a:p>
            <a:pPr marL="0" marR="0" lvl="0" indent="0" algn="just">
              <a:lnSpc>
                <a:spcPct val="95000"/>
              </a:lnSpc>
              <a:spcBef>
                <a:spcPts val="0"/>
              </a:spcBef>
              <a:spcAft>
                <a:spcPts val="600"/>
              </a:spcAft>
              <a:buNone/>
              <a:tabLst>
                <a:tab pos="182880" algn="l"/>
              </a:tabLst>
            </a:pPr>
            <a:r>
              <a:rPr lang="en-US" sz="1400" dirty="0">
                <a:effectLst/>
                <a:latin typeface="Times New Roman" panose="02020603050405020304" pitchFamily="18" charset="0"/>
                <a:ea typeface="Times New Roman" panose="02020603050405020304" pitchFamily="18" charset="0"/>
              </a:rPr>
              <a:t>●	To construct the hardware components of the IoT device</a:t>
            </a:r>
          </a:p>
          <a:p>
            <a:pPr marL="0" marR="0" lvl="0" indent="0" algn="just">
              <a:lnSpc>
                <a:spcPct val="95000"/>
              </a:lnSpc>
              <a:spcBef>
                <a:spcPts val="0"/>
              </a:spcBef>
              <a:spcAft>
                <a:spcPts val="600"/>
              </a:spcAft>
              <a:buNone/>
              <a:tabLst>
                <a:tab pos="182880" algn="l"/>
              </a:tabLst>
            </a:pPr>
            <a:r>
              <a:rPr lang="en-US" sz="1400" dirty="0">
                <a:effectLst/>
                <a:latin typeface="Times New Roman" panose="02020603050405020304" pitchFamily="18" charset="0"/>
                <a:ea typeface="Times New Roman" panose="02020603050405020304" pitchFamily="18" charset="0"/>
              </a:rPr>
              <a:t>●	To develop the software modules of the IoT device</a:t>
            </a:r>
          </a:p>
          <a:p>
            <a:pPr marL="0" marR="0" lvl="0" indent="0" algn="just">
              <a:lnSpc>
                <a:spcPct val="95000"/>
              </a:lnSpc>
              <a:spcBef>
                <a:spcPts val="0"/>
              </a:spcBef>
              <a:spcAft>
                <a:spcPts val="600"/>
              </a:spcAft>
              <a:buNone/>
              <a:tabLst>
                <a:tab pos="182880" algn="l"/>
              </a:tabLst>
            </a:pPr>
            <a:r>
              <a:rPr lang="en-US" sz="1400" dirty="0">
                <a:effectLst/>
                <a:latin typeface="Times New Roman" panose="02020603050405020304" pitchFamily="18" charset="0"/>
                <a:ea typeface="Times New Roman" panose="02020603050405020304" pitchFamily="18" charset="0"/>
              </a:rPr>
              <a:t>●	To collect the identified floating garbage</a:t>
            </a:r>
          </a:p>
          <a:p>
            <a:pPr marL="0" marR="0" lvl="0" indent="0" algn="just">
              <a:lnSpc>
                <a:spcPct val="95000"/>
              </a:lnSpc>
              <a:spcBef>
                <a:spcPts val="0"/>
              </a:spcBef>
              <a:spcAft>
                <a:spcPts val="600"/>
              </a:spcAft>
              <a:buNone/>
              <a:tabLst>
                <a:tab pos="182880" algn="l"/>
              </a:tabLst>
            </a:pPr>
            <a:r>
              <a:rPr lang="en-US" sz="1400" dirty="0">
                <a:effectLst/>
                <a:latin typeface="Times New Roman" panose="02020603050405020304" pitchFamily="18" charset="0"/>
                <a:ea typeface="Times New Roman" panose="02020603050405020304" pitchFamily="18" charset="0"/>
              </a:rPr>
              <a:t>●	To analyze the device performance for the future improvements</a:t>
            </a:r>
          </a:p>
        </p:txBody>
      </p:sp>
    </p:spTree>
    <p:extLst>
      <p:ext uri="{BB962C8B-B14F-4D97-AF65-F5344CB8AC3E}">
        <p14:creationId xmlns:p14="http://schemas.microsoft.com/office/powerpoint/2010/main" val="139420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6" name="Google Shape;108;p19">
            <a:extLst>
              <a:ext uri="{FF2B5EF4-FFF2-40B4-BE49-F238E27FC236}">
                <a16:creationId xmlns:a16="http://schemas.microsoft.com/office/drawing/2014/main" id="{AE084757-DF12-2FEF-2E85-4B10660189D7}"/>
              </a:ext>
            </a:extLst>
          </p:cNvPr>
          <p:cNvSpPr txBox="1">
            <a:spLocks noGrp="1"/>
          </p:cNvSpPr>
          <p:nvPr>
            <p:ph type="body" idx="1"/>
          </p:nvPr>
        </p:nvSpPr>
        <p:spPr>
          <a:xfrm>
            <a:off x="846085" y="1316183"/>
            <a:ext cx="7651914" cy="3259280"/>
          </a:xfrm>
          <a:prstGeom prst="rect">
            <a:avLst/>
          </a:prstGeom>
        </p:spPr>
        <p:txBody>
          <a:bodyPr spcFirstLastPara="1" wrap="square" lIns="91425" tIns="91425" rIns="91425" bIns="91425" anchor="t" anchorCtr="0">
            <a:normAutofit/>
          </a:bodyPr>
          <a:lstStyle/>
          <a:p>
            <a:pPr marL="285750" lvl="0" indent="-285750" algn="l" rtl="0">
              <a:spcBef>
                <a:spcPts val="1200"/>
              </a:spcBef>
              <a:spcAft>
                <a:spcPts val="1200"/>
              </a:spcAft>
              <a:buFont typeface="Arial" panose="020B0604020202020204" pitchFamily="34" charset="0"/>
              <a:buChar char="•"/>
            </a:pPr>
            <a:r>
              <a:rPr lang="en-US" sz="1400" dirty="0">
                <a:solidFill>
                  <a:schemeClr val="bg2"/>
                </a:solidFill>
                <a:latin typeface="Times New Roman" panose="02020603050405020304" pitchFamily="18" charset="0"/>
                <a:cs typeface="Times New Roman" panose="02020603050405020304" pitchFamily="18" charset="0"/>
              </a:rPr>
              <a:t>Our focus is</a:t>
            </a:r>
            <a:r>
              <a:rPr lang="en-US" sz="1400" b="0" i="0" dirty="0">
                <a:solidFill>
                  <a:schemeClr val="bg2"/>
                </a:solidFill>
                <a:effectLst/>
                <a:latin typeface="Times New Roman" panose="02020603050405020304" pitchFamily="18" charset="0"/>
                <a:cs typeface="Times New Roman" panose="02020603050405020304" pitchFamily="18" charset="0"/>
              </a:rPr>
              <a:t> to operate in Dhanmondi lake/Gulshan Lake of Dhaka Bangladesh</a:t>
            </a:r>
            <a:endParaRPr lang="en-US" sz="1400" dirty="0">
              <a:solidFill>
                <a:schemeClr val="bg2"/>
              </a:solidFill>
              <a:latin typeface="Times New Roman" panose="02020603050405020304" pitchFamily="18" charset="0"/>
              <a:cs typeface="Times New Roman" panose="02020603050405020304" pitchFamily="18" charset="0"/>
            </a:endParaRPr>
          </a:p>
          <a:p>
            <a:pPr marL="285750" lvl="0" indent="-285750" algn="l" rtl="0">
              <a:spcBef>
                <a:spcPts val="1200"/>
              </a:spcBef>
              <a:spcAft>
                <a:spcPts val="1200"/>
              </a:spcAft>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We want to evaluate the performance of our device so that in near future we can improve/upgrade the device and it can be used in every lake of Bangladesh to clean the garbage for enhancing aquatic life</a:t>
            </a:r>
          </a:p>
          <a:p>
            <a:pPr marL="285750" lvl="0" indent="-285750" algn="l" rtl="0">
              <a:spcBef>
                <a:spcPts val="1200"/>
              </a:spcBef>
              <a:spcAft>
                <a:spcPts val="1200"/>
              </a:spcAft>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During the study, we are focusing on collecting floating waste from city lakes using semi-automatic IoT device</a:t>
            </a:r>
          </a:p>
          <a:p>
            <a:pPr marL="285750" lvl="0" indent="-285750" algn="l" rtl="0">
              <a:spcBef>
                <a:spcPts val="1200"/>
              </a:spcBef>
              <a:spcAft>
                <a:spcPts val="1200"/>
              </a:spcAft>
              <a:buFont typeface="Arial" panose="020B0604020202020204" pitchFamily="34" charset="0"/>
              <a:buChar char="•"/>
            </a:pPr>
            <a:endParaRPr sz="1400" dirty="0">
              <a:solidFill>
                <a:schemeClr val="bg2"/>
              </a:solidFill>
              <a:latin typeface="Times New Roman" panose="02020603050405020304" pitchFamily="18" charset="0"/>
              <a:ea typeface="Lato" panose="020F0502020204030203" pitchFamily="34" charset="0"/>
              <a:cs typeface="Times New Roman" panose="02020603050405020304" pitchFamily="18" charset="0"/>
            </a:endParaRPr>
          </a:p>
        </p:txBody>
      </p:sp>
      <p:sp>
        <p:nvSpPr>
          <p:cNvPr id="7" name="Google Shape;109;p19">
            <a:extLst>
              <a:ext uri="{FF2B5EF4-FFF2-40B4-BE49-F238E27FC236}">
                <a16:creationId xmlns:a16="http://schemas.microsoft.com/office/drawing/2014/main" id="{19CE1B93-FFB9-8B87-9491-5EA5CBB6F58B}"/>
              </a:ext>
            </a:extLst>
          </p:cNvPr>
          <p:cNvSpPr txBox="1">
            <a:spLocks noGrp="1"/>
          </p:cNvSpPr>
          <p:nvPr>
            <p:ph type="title"/>
          </p:nvPr>
        </p:nvSpPr>
        <p:spPr>
          <a:xfrm>
            <a:off x="815150" y="568037"/>
            <a:ext cx="2114100" cy="54032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Focus</a:t>
            </a:r>
            <a:endParaRPr dirty="0"/>
          </a:p>
        </p:txBody>
      </p:sp>
      <p:sp>
        <p:nvSpPr>
          <p:cNvPr id="8" name="Slide Number Placeholder 1">
            <a:extLst>
              <a:ext uri="{FF2B5EF4-FFF2-40B4-BE49-F238E27FC236}">
                <a16:creationId xmlns:a16="http://schemas.microsoft.com/office/drawing/2014/main" id="{14321BDA-17C7-61C1-A9B9-F819484C5CE7}"/>
              </a:ext>
            </a:extLst>
          </p:cNvPr>
          <p:cNvSpPr>
            <a:spLocks noGrp="1"/>
          </p:cNvSpPr>
          <p:nvPr>
            <p:ph type="sldNum" idx="12"/>
          </p:nvPr>
        </p:nvSpPr>
        <p:spPr>
          <a:xfrm>
            <a:off x="8497999" y="4688759"/>
            <a:ext cx="548700" cy="393600"/>
          </a:xfrm>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78165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83915" y="398026"/>
            <a:ext cx="2740850" cy="54032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Methodology</a:t>
            </a:r>
            <a:endParaRPr dirty="0"/>
          </a:p>
        </p:txBody>
      </p:sp>
      <p:sp>
        <p:nvSpPr>
          <p:cNvPr id="130" name="Google Shape;130;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16</a:t>
            </a:fld>
            <a:endParaRPr/>
          </a:p>
        </p:txBody>
      </p:sp>
      <p:sp>
        <p:nvSpPr>
          <p:cNvPr id="132" name="Google Shape;132;p20"/>
          <p:cNvSpPr txBox="1"/>
          <p:nvPr/>
        </p:nvSpPr>
        <p:spPr>
          <a:xfrm>
            <a:off x="4137193" y="4258590"/>
            <a:ext cx="1874202" cy="393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chemeClr val="dk2"/>
              </a:buClr>
              <a:buSzPts val="1800"/>
              <a:buFont typeface="Lato"/>
              <a:buNone/>
            </a:pPr>
            <a:r>
              <a:rPr lang="en-US" sz="1000" b="1" i="0" u="none" strike="noStrike" cap="none" dirty="0">
                <a:solidFill>
                  <a:schemeClr val="dk2"/>
                </a:solidFill>
                <a:latin typeface="Times New Roman"/>
                <a:ea typeface="Times New Roman"/>
                <a:cs typeface="Times New Roman"/>
                <a:sym typeface="Times New Roman"/>
              </a:rPr>
              <a:t>Figure:</a:t>
            </a:r>
            <a:r>
              <a:rPr lang="en-US" sz="1000" b="0" i="0" u="none" strike="noStrike" cap="none" dirty="0">
                <a:solidFill>
                  <a:schemeClr val="dk2"/>
                </a:solidFill>
                <a:latin typeface="Times New Roman"/>
                <a:ea typeface="Times New Roman"/>
                <a:cs typeface="Times New Roman"/>
                <a:sym typeface="Times New Roman"/>
              </a:rPr>
              <a:t> Workflow Diagram</a:t>
            </a:r>
            <a:endParaRPr sz="1000" b="0" i="0" u="none" strike="noStrike" cap="none" dirty="0">
              <a:solidFill>
                <a:schemeClr val="dk2"/>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8C033301-E83F-F87D-9604-28CD4D0790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7193" y="586826"/>
            <a:ext cx="1874202" cy="3671764"/>
          </a:xfrm>
          <a:prstGeom prst="rect">
            <a:avLst/>
          </a:prstGeom>
          <a:noFill/>
          <a:ln>
            <a:noFill/>
          </a:ln>
        </p:spPr>
      </p:pic>
    </p:spTree>
    <p:extLst>
      <p:ext uri="{BB962C8B-B14F-4D97-AF65-F5344CB8AC3E}">
        <p14:creationId xmlns:p14="http://schemas.microsoft.com/office/powerpoint/2010/main" val="361398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83915" y="398026"/>
            <a:ext cx="2740850" cy="540328"/>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Materials</a:t>
            </a:r>
            <a:endParaRPr dirty="0"/>
          </a:p>
        </p:txBody>
      </p:sp>
      <p:sp>
        <p:nvSpPr>
          <p:cNvPr id="130" name="Google Shape;130;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17</a:t>
            </a:fld>
            <a:endParaRPr/>
          </a:p>
        </p:txBody>
      </p:sp>
      <p:sp>
        <p:nvSpPr>
          <p:cNvPr id="3" name="Google Shape;133;p20">
            <a:extLst>
              <a:ext uri="{FF2B5EF4-FFF2-40B4-BE49-F238E27FC236}">
                <a16:creationId xmlns:a16="http://schemas.microsoft.com/office/drawing/2014/main" id="{FABCCAB7-2AAB-7B25-9212-270B7D97AA06}"/>
              </a:ext>
            </a:extLst>
          </p:cNvPr>
          <p:cNvSpPr txBox="1"/>
          <p:nvPr/>
        </p:nvSpPr>
        <p:spPr>
          <a:xfrm>
            <a:off x="3524765" y="527306"/>
            <a:ext cx="4049730" cy="3885639"/>
          </a:xfrm>
          <a:prstGeom prst="rect">
            <a:avLst/>
          </a:prstGeom>
          <a:noFill/>
          <a:ln>
            <a:noFill/>
          </a:ln>
        </p:spPr>
        <p:txBody>
          <a:bodyPr spcFirstLastPara="1" wrap="square" lIns="91425" tIns="45700" rIns="91425" bIns="45700" anchor="t" anchorCtr="0">
            <a:spAutoFit/>
          </a:bodyPr>
          <a:lstStyle/>
          <a:p>
            <a:pPr marL="0" marR="0" algn="just">
              <a:lnSpc>
                <a:spcPct val="95000"/>
              </a:lnSpc>
              <a:spcBef>
                <a:spcPts val="0"/>
              </a:spcBef>
              <a:spcAft>
                <a:spcPts val="600"/>
              </a:spcAft>
              <a:tabLst>
                <a:tab pos="182880" algn="l"/>
              </a:tabLst>
            </a:pPr>
            <a:r>
              <a:rPr lang="en-US" sz="1000" dirty="0">
                <a:effectLst/>
                <a:latin typeface="Times New Roman" panose="02020603050405020304" pitchFamily="18" charset="0"/>
                <a:ea typeface="Times New Roman" panose="02020603050405020304" pitchFamily="18" charset="0"/>
              </a:rPr>
              <a:t>Hardware Components: </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2 Arduino Uno R3</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Breadboard</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Ultrasonic Sensors </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4 DC geared motors (180rpm dual shaft, 6V)</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IR sensor </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ESP-32 Camera Module</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NodeMCU-ESP8266 </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2 Motor Driver (L298N Driver)</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10 Power Supply Battery (Model:18650, 7800 mAh, 3.7V each)</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Buzzer</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2-Power on/off switch</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2 Propellers</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Conveyor Belt</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100 Jumper wires</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3 ft copper wires</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Trash bin</a:t>
            </a:r>
            <a:endParaRPr lang="en-US" sz="1000" dirty="0">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A5A00E12-8239-080C-B8B5-023849B3AA9F}"/>
              </a:ext>
            </a:extLst>
          </p:cNvPr>
          <p:cNvSpPr txBox="1"/>
          <p:nvPr/>
        </p:nvSpPr>
        <p:spPr>
          <a:xfrm>
            <a:off x="6945549" y="730555"/>
            <a:ext cx="1945532" cy="977191"/>
          </a:xfrm>
          <a:prstGeom prst="rect">
            <a:avLst/>
          </a:prstGeom>
          <a:noFill/>
        </p:spPr>
        <p:txBody>
          <a:bodyPr wrap="square" rtlCol="0">
            <a:spAutoFit/>
          </a:bodyPr>
          <a:lstStyle/>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PVC </a:t>
            </a:r>
            <a:r>
              <a:rPr lang="en-US" sz="1000" dirty="0">
                <a:latin typeface="Times New Roman" panose="02020603050405020304" pitchFamily="18" charset="0"/>
                <a:ea typeface="Times New Roman" panose="02020603050405020304" pitchFamily="18" charset="0"/>
              </a:rPr>
              <a:t>board (5mm each)</a:t>
            </a: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err="1">
                <a:latin typeface="Times New Roman" panose="02020603050405020304" pitchFamily="18" charset="0"/>
                <a:ea typeface="Times New Roman" panose="02020603050405020304" pitchFamily="18" charset="0"/>
              </a:rPr>
              <a:t>Cocksheets</a:t>
            </a:r>
            <a:endParaRPr lang="en-US" sz="1000" dirty="0">
              <a:latin typeface="Times New Roman" panose="02020603050405020304" pitchFamily="18" charset="0"/>
              <a:ea typeface="Times New Roman" panose="02020603050405020304" pitchFamily="18" charset="0"/>
            </a:endParaRPr>
          </a:p>
          <a:p>
            <a:pPr marL="342900" marR="0" lvl="0" indent="-342900" algn="just">
              <a:lnSpc>
                <a:spcPct val="95000"/>
              </a:lnSpc>
              <a:spcBef>
                <a:spcPts val="0"/>
              </a:spcBef>
              <a:spcAft>
                <a:spcPts val="600"/>
              </a:spcAft>
              <a:buFont typeface="Symbol" panose="05050102010706020507" pitchFamily="18" charset="2"/>
              <a:buChar char=""/>
              <a:tabLst>
                <a:tab pos="182880" algn="l"/>
              </a:tabLst>
            </a:pPr>
            <a:r>
              <a:rPr lang="en-US" sz="1000" dirty="0">
                <a:effectLst/>
                <a:latin typeface="Times New Roman" panose="02020603050405020304" pitchFamily="18" charset="0"/>
                <a:ea typeface="Times New Roman" panose="02020603050405020304" pitchFamily="18" charset="0"/>
              </a:rPr>
              <a:t>1 Barrell Jack</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581815" y="444667"/>
            <a:ext cx="5601421" cy="8577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000">
                <a:latin typeface="Raleway"/>
                <a:ea typeface="Raleway"/>
                <a:cs typeface="Raleway"/>
                <a:sym typeface="Raleway"/>
              </a:rPr>
              <a:t>Design and Implementation</a:t>
            </a:r>
            <a:endParaRPr sz="2000">
              <a:latin typeface="Raleway"/>
              <a:ea typeface="Raleway"/>
              <a:cs typeface="Raleway"/>
              <a:sym typeface="Raleway"/>
            </a:endParaRPr>
          </a:p>
        </p:txBody>
      </p:sp>
      <p:sp>
        <p:nvSpPr>
          <p:cNvPr id="139" name="Google Shape;139;p21"/>
          <p:cNvSpPr txBox="1">
            <a:spLocks noGrp="1"/>
          </p:cNvSpPr>
          <p:nvPr>
            <p:ph type="body" idx="1"/>
          </p:nvPr>
        </p:nvSpPr>
        <p:spPr>
          <a:xfrm>
            <a:off x="311700" y="1170451"/>
            <a:ext cx="5524896" cy="2929602"/>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SzPct val="90000"/>
              <a:buFont typeface="Arial"/>
              <a:buChar char="●"/>
            </a:pPr>
            <a:r>
              <a:rPr lang="en-US" sz="1400" b="0" i="0" dirty="0">
                <a:solidFill>
                  <a:srgbClr val="202124"/>
                </a:solidFill>
                <a:latin typeface="Times New Roman"/>
                <a:ea typeface="Times New Roman"/>
                <a:cs typeface="Times New Roman"/>
                <a:sym typeface="Times New Roman"/>
              </a:rPr>
              <a:t>The design is ensured the robot's stability, buoyancy, and resistance to environmental factors such as waves, wind</a:t>
            </a:r>
            <a:endParaRPr dirty="0"/>
          </a:p>
          <a:p>
            <a:pPr marL="457200" lvl="0" indent="-323850" algn="just" rtl="0">
              <a:lnSpc>
                <a:spcPct val="115000"/>
              </a:lnSpc>
              <a:spcBef>
                <a:spcPts val="0"/>
              </a:spcBef>
              <a:spcAft>
                <a:spcPts val="0"/>
              </a:spcAft>
              <a:buSzPct val="90000"/>
              <a:buFont typeface="Arial"/>
              <a:buChar char="●"/>
            </a:pPr>
            <a:r>
              <a:rPr lang="en-US" sz="1400" b="0" i="0" dirty="0">
                <a:solidFill>
                  <a:srgbClr val="202124"/>
                </a:solidFill>
                <a:latin typeface="Times New Roman"/>
                <a:ea typeface="Times New Roman"/>
                <a:cs typeface="Times New Roman"/>
                <a:sym typeface="Times New Roman"/>
              </a:rPr>
              <a:t>Depending on the size and scope of the lake, the robot is powered by batteries</a:t>
            </a:r>
            <a:endParaRPr sz="1400" dirty="0">
              <a:solidFill>
                <a:srgbClr val="202124"/>
              </a:solidFill>
              <a:latin typeface="Times New Roman"/>
              <a:ea typeface="Times New Roman"/>
              <a:cs typeface="Times New Roman"/>
              <a:sym typeface="Times New Roman"/>
            </a:endParaRPr>
          </a:p>
          <a:p>
            <a:pPr marL="457200" lvl="0" indent="-323850" algn="just" rtl="0">
              <a:lnSpc>
                <a:spcPct val="115000"/>
              </a:lnSpc>
              <a:spcBef>
                <a:spcPts val="0"/>
              </a:spcBef>
              <a:spcAft>
                <a:spcPts val="0"/>
              </a:spcAft>
              <a:buSzPct val="90000"/>
              <a:buFont typeface="Arial"/>
              <a:buChar char="●"/>
            </a:pPr>
            <a:r>
              <a:rPr lang="en-US" sz="1400" b="0" i="0" dirty="0">
                <a:solidFill>
                  <a:srgbClr val="202124"/>
                </a:solidFill>
                <a:latin typeface="Times New Roman"/>
                <a:ea typeface="Times New Roman"/>
                <a:cs typeface="Times New Roman"/>
                <a:sym typeface="Times New Roman"/>
              </a:rPr>
              <a:t>Efficient energy management systems are crucial to optimize the robot's operational time and reduce the need for frequent recharging or maintenance</a:t>
            </a:r>
            <a:endParaRPr dirty="0"/>
          </a:p>
          <a:p>
            <a:pPr marL="457200" lvl="0" indent="-323850" algn="just" rtl="0">
              <a:lnSpc>
                <a:spcPct val="115000"/>
              </a:lnSpc>
              <a:spcBef>
                <a:spcPts val="0"/>
              </a:spcBef>
              <a:spcAft>
                <a:spcPts val="0"/>
              </a:spcAft>
              <a:buSzPct val="90000"/>
              <a:buFont typeface="Arial"/>
              <a:buChar char="●"/>
            </a:pPr>
            <a:r>
              <a:rPr lang="en-US" sz="1400" b="0" i="0" dirty="0">
                <a:solidFill>
                  <a:srgbClr val="202124"/>
                </a:solidFill>
                <a:latin typeface="Times New Roman"/>
                <a:ea typeface="Times New Roman"/>
                <a:cs typeface="Times New Roman"/>
                <a:sym typeface="Times New Roman"/>
              </a:rPr>
              <a:t>Mapping technology can help the robot create a map of the lake, enabling it to systematically clean the entire area</a:t>
            </a:r>
            <a:endParaRPr sz="1400" dirty="0">
              <a:solidFill>
                <a:srgbClr val="202124"/>
              </a:solidFill>
              <a:latin typeface="Times New Roman"/>
              <a:ea typeface="Times New Roman"/>
              <a:cs typeface="Times New Roman"/>
              <a:sym typeface="Times New Roman"/>
            </a:endParaRPr>
          </a:p>
          <a:p>
            <a:pPr marL="457200" lvl="0" indent="-323850" algn="just" rtl="0">
              <a:lnSpc>
                <a:spcPct val="115000"/>
              </a:lnSpc>
              <a:spcBef>
                <a:spcPts val="0"/>
              </a:spcBef>
              <a:spcAft>
                <a:spcPts val="0"/>
              </a:spcAft>
              <a:buSzPct val="90000"/>
              <a:buFont typeface="Arial"/>
              <a:buChar char="●"/>
            </a:pPr>
            <a:r>
              <a:rPr lang="en-US" sz="1400" b="0" i="0" dirty="0">
                <a:solidFill>
                  <a:srgbClr val="202124"/>
                </a:solidFill>
                <a:latin typeface="Times New Roman"/>
                <a:ea typeface="Times New Roman"/>
                <a:cs typeface="Times New Roman"/>
                <a:sym typeface="Times New Roman"/>
              </a:rPr>
              <a:t>The cleaning mechanisms include nets, suction systems, depending on the specific cleaning requirements</a:t>
            </a:r>
            <a:endParaRPr sz="1400" b="0" i="0" u="none" strike="noStrike" dirty="0">
              <a:solidFill>
                <a:srgbClr val="000000"/>
              </a:solidFill>
              <a:latin typeface="Times New Roman"/>
              <a:ea typeface="Times New Roman"/>
              <a:cs typeface="Times New Roman"/>
              <a:sym typeface="Times New Roman"/>
            </a:endParaRPr>
          </a:p>
          <a:p>
            <a:pPr marL="457200" lvl="0" indent="-228600" algn="just" rtl="0">
              <a:lnSpc>
                <a:spcPct val="115000"/>
              </a:lnSpc>
              <a:spcBef>
                <a:spcPts val="0"/>
              </a:spcBef>
              <a:spcAft>
                <a:spcPts val="0"/>
              </a:spcAft>
              <a:buSzPts val="1500"/>
              <a:buFont typeface="Arial"/>
              <a:buNone/>
            </a:pPr>
            <a:endParaRPr sz="1600" dirty="0">
              <a:solidFill>
                <a:srgbClr val="000000"/>
              </a:solidFill>
              <a:latin typeface="Lato"/>
              <a:ea typeface="Lato"/>
              <a:cs typeface="Lato"/>
              <a:sym typeface="Lato"/>
            </a:endParaRPr>
          </a:p>
          <a:p>
            <a:pPr marL="457200" lvl="0" indent="-228600" algn="just" rtl="0">
              <a:lnSpc>
                <a:spcPct val="115000"/>
              </a:lnSpc>
              <a:spcBef>
                <a:spcPts val="0"/>
              </a:spcBef>
              <a:spcAft>
                <a:spcPts val="0"/>
              </a:spcAft>
              <a:buSzPts val="1500"/>
              <a:buNone/>
            </a:pPr>
            <a:endParaRPr sz="1500" dirty="0">
              <a:solidFill>
                <a:srgbClr val="000000"/>
              </a:solidFill>
              <a:latin typeface="Lato"/>
              <a:ea typeface="Lato"/>
              <a:cs typeface="Lato"/>
              <a:sym typeface="Lato"/>
            </a:endParaRPr>
          </a:p>
        </p:txBody>
      </p:sp>
      <p:sp>
        <p:nvSpPr>
          <p:cNvPr id="140" name="Google Shape;140;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18</a:t>
            </a:fld>
            <a:endParaRPr/>
          </a:p>
        </p:txBody>
      </p:sp>
      <p:sp>
        <p:nvSpPr>
          <p:cNvPr id="141" name="Google Shape;141;p21"/>
          <p:cNvSpPr txBox="1"/>
          <p:nvPr/>
        </p:nvSpPr>
        <p:spPr>
          <a:xfrm>
            <a:off x="6415267" y="4457927"/>
            <a:ext cx="272873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i="0" u="none" strike="noStrike" cap="none" dirty="0">
                <a:solidFill>
                  <a:srgbClr val="000000"/>
                </a:solidFill>
                <a:latin typeface="Times New Roman"/>
                <a:ea typeface="Times New Roman"/>
                <a:cs typeface="Times New Roman"/>
                <a:sym typeface="Times New Roman"/>
              </a:rPr>
              <a:t>Figure: Design of lake cleaning robot </a:t>
            </a:r>
            <a:endParaRPr dirty="0"/>
          </a:p>
        </p:txBody>
      </p:sp>
      <p:pic>
        <p:nvPicPr>
          <p:cNvPr id="7" name="Picture 6">
            <a:extLst>
              <a:ext uri="{FF2B5EF4-FFF2-40B4-BE49-F238E27FC236}">
                <a16:creationId xmlns:a16="http://schemas.microsoft.com/office/drawing/2014/main" id="{63B4315D-28B2-AD71-962D-D1BA646B6F59}"/>
              </a:ext>
            </a:extLst>
          </p:cNvPr>
          <p:cNvPicPr>
            <a:picLocks noChangeAspect="1"/>
          </p:cNvPicPr>
          <p:nvPr/>
        </p:nvPicPr>
        <p:blipFill>
          <a:blip r:embed="rId3"/>
          <a:stretch>
            <a:fillRect/>
          </a:stretch>
        </p:blipFill>
        <p:spPr>
          <a:xfrm>
            <a:off x="6256917" y="535020"/>
            <a:ext cx="2108870" cy="38496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581815" y="444667"/>
            <a:ext cx="5601421" cy="8577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000">
                <a:latin typeface="Raleway"/>
                <a:ea typeface="Raleway"/>
                <a:cs typeface="Raleway"/>
                <a:sym typeface="Raleway"/>
              </a:rPr>
              <a:t>Design and Implementation</a:t>
            </a:r>
            <a:endParaRPr sz="2000">
              <a:latin typeface="Raleway"/>
              <a:ea typeface="Raleway"/>
              <a:cs typeface="Raleway"/>
              <a:sym typeface="Raleway"/>
            </a:endParaRPr>
          </a:p>
        </p:txBody>
      </p:sp>
      <p:sp>
        <p:nvSpPr>
          <p:cNvPr id="148" name="Google Shape;148;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19</a:t>
            </a:fld>
            <a:endParaRPr/>
          </a:p>
        </p:txBody>
      </p:sp>
      <p:sp>
        <p:nvSpPr>
          <p:cNvPr id="149" name="Google Shape;149;p22"/>
          <p:cNvSpPr txBox="1"/>
          <p:nvPr/>
        </p:nvSpPr>
        <p:spPr>
          <a:xfrm>
            <a:off x="6183236" y="4499508"/>
            <a:ext cx="272873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i="0" u="none" strike="noStrike" cap="none" dirty="0">
                <a:solidFill>
                  <a:srgbClr val="000000"/>
                </a:solidFill>
                <a:latin typeface="Times New Roman"/>
                <a:ea typeface="Times New Roman"/>
                <a:cs typeface="Times New Roman"/>
                <a:sym typeface="Times New Roman"/>
              </a:rPr>
              <a:t>Figure: Design of lake cleaning robot </a:t>
            </a:r>
            <a:endParaRPr dirty="0"/>
          </a:p>
        </p:txBody>
      </p:sp>
      <p:graphicFrame>
        <p:nvGraphicFramePr>
          <p:cNvPr id="151" name="Google Shape;151;p22"/>
          <p:cNvGraphicFramePr/>
          <p:nvPr>
            <p:extLst>
              <p:ext uri="{D42A27DB-BD31-4B8C-83A1-F6EECF244321}">
                <p14:modId xmlns:p14="http://schemas.microsoft.com/office/powerpoint/2010/main" val="1427020938"/>
              </p:ext>
            </p:extLst>
          </p:nvPr>
        </p:nvGraphicFramePr>
        <p:xfrm>
          <a:off x="1850706" y="1302393"/>
          <a:ext cx="2457125" cy="3197115"/>
        </p:xfrm>
        <a:graphic>
          <a:graphicData uri="http://schemas.openxmlformats.org/drawingml/2006/table">
            <a:tbl>
              <a:tblPr firstRow="1" firstCol="1" bandRow="1">
                <a:noFill/>
                <a:tableStyleId>{D8D7D943-9A55-492F-A172-95037C69D2B3}</a:tableStyleId>
              </a:tblPr>
              <a:tblGrid>
                <a:gridCol w="1347100">
                  <a:extLst>
                    <a:ext uri="{9D8B030D-6E8A-4147-A177-3AD203B41FA5}">
                      <a16:colId xmlns:a16="http://schemas.microsoft.com/office/drawing/2014/main" val="20000"/>
                    </a:ext>
                  </a:extLst>
                </a:gridCol>
                <a:gridCol w="1110025">
                  <a:extLst>
                    <a:ext uri="{9D8B030D-6E8A-4147-A177-3AD203B41FA5}">
                      <a16:colId xmlns:a16="http://schemas.microsoft.com/office/drawing/2014/main" val="20001"/>
                    </a:ext>
                  </a:extLst>
                </a:gridCol>
              </a:tblGrid>
              <a:tr h="282700">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Design parameters</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Value</a:t>
                      </a:r>
                      <a:endParaRPr sz="1000"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277125">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Dimensions </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000" u="none" strike="noStrike" cap="none" dirty="0">
                          <a:solidFill>
                            <a:schemeClr val="dk2"/>
                          </a:solidFill>
                        </a:rPr>
                        <a:t>Length: 3 ft </a:t>
                      </a:r>
                      <a:endParaRPr dirty="0"/>
                    </a:p>
                    <a:p>
                      <a:pPr marL="0" marR="0" lvl="0" indent="0" algn="ctr" rtl="0">
                        <a:lnSpc>
                          <a:spcPct val="100000"/>
                        </a:lnSpc>
                        <a:spcBef>
                          <a:spcPts val="0"/>
                        </a:spcBef>
                        <a:spcAft>
                          <a:spcPts val="0"/>
                        </a:spcAft>
                        <a:buNone/>
                      </a:pPr>
                      <a:r>
                        <a:rPr lang="en-US" sz="1000" u="none" strike="noStrike" cap="none" dirty="0">
                          <a:solidFill>
                            <a:schemeClr val="dk2"/>
                          </a:solidFill>
                        </a:rPr>
                        <a:t>Width: 1.5 ft</a:t>
                      </a:r>
                      <a:endParaRPr sz="1000" u="none" strike="noStrike" cap="none" dirty="0">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304825">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Net weight (only robot)</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dirty="0">
                          <a:solidFill>
                            <a:schemeClr val="dk2"/>
                          </a:solidFill>
                        </a:rPr>
                        <a:t>3-4 kg</a:t>
                      </a:r>
                      <a:endParaRPr sz="1000" u="none" strike="noStrike" cap="none" dirty="0">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424025">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Maximum weight (with load)</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dirty="0">
                          <a:solidFill>
                            <a:schemeClr val="dk2"/>
                          </a:solidFill>
                        </a:rPr>
                        <a:t>4-5 kg</a:t>
                      </a:r>
                      <a:endParaRPr sz="1000" u="none" strike="noStrike" cap="none" dirty="0">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465850">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Average battery while cleaning</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000" u="none" strike="noStrike" cap="none">
                          <a:solidFill>
                            <a:schemeClr val="dk2"/>
                          </a:solidFill>
                        </a:rPr>
                        <a:t>Minimum 30 minutes</a:t>
                      </a:r>
                      <a:endParaRPr sz="1000"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r h="254950">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Propeller type</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Three blades</a:t>
                      </a:r>
                      <a:endParaRPr sz="1000"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5"/>
                  </a:ext>
                </a:extLst>
              </a:tr>
              <a:tr h="317625">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Control system</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000" u="none" strike="noStrike" cap="none">
                          <a:solidFill>
                            <a:schemeClr val="dk2"/>
                          </a:solidFill>
                        </a:rPr>
                        <a:t>Manual (remote control)</a:t>
                      </a:r>
                      <a:endParaRPr sz="1000"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6"/>
                  </a:ext>
                </a:extLst>
              </a:tr>
              <a:tr h="304825">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Dive motos</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Motor Driver L298N </a:t>
                      </a:r>
                      <a:endParaRPr sz="1000" u="none" strike="noStrike" cap="none">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7"/>
                  </a:ext>
                </a:extLst>
              </a:tr>
              <a:tr h="424025">
                <a:tc>
                  <a:txBody>
                    <a:bodyPr/>
                    <a:lstStyle/>
                    <a:p>
                      <a:pPr marL="0" marR="0" lvl="0" indent="0" algn="ctr" rtl="0">
                        <a:lnSpc>
                          <a:spcPct val="100000"/>
                        </a:lnSpc>
                        <a:spcBef>
                          <a:spcPts val="0"/>
                        </a:spcBef>
                        <a:spcAft>
                          <a:spcPts val="0"/>
                        </a:spcAft>
                        <a:buNone/>
                      </a:pPr>
                      <a:r>
                        <a:rPr lang="en-US" sz="1100" u="none" strike="noStrike" cap="none">
                          <a:solidFill>
                            <a:schemeClr val="dk2"/>
                          </a:solidFill>
                        </a:rPr>
                        <a:t>Waste Collection system</a:t>
                      </a:r>
                      <a:endParaRPr sz="1000" u="none" strike="noStrike" cap="none">
                        <a:solidFill>
                          <a:schemeClr val="dk2"/>
                        </a:solidFill>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dirty="0">
                          <a:solidFill>
                            <a:schemeClr val="dk2"/>
                          </a:solidFill>
                        </a:rPr>
                        <a:t>Wide net</a:t>
                      </a:r>
                      <a:endParaRPr sz="1000" u="none" strike="noStrike" cap="none" dirty="0">
                        <a:solidFill>
                          <a:schemeClr val="dk2"/>
                        </a:solidFill>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8"/>
                  </a:ext>
                </a:extLst>
              </a:tr>
            </a:tbl>
          </a:graphicData>
        </a:graphic>
      </p:graphicFrame>
      <p:sp>
        <p:nvSpPr>
          <p:cNvPr id="152" name="Google Shape;152;p22"/>
          <p:cNvSpPr txBox="1"/>
          <p:nvPr/>
        </p:nvSpPr>
        <p:spPr>
          <a:xfrm>
            <a:off x="1714492" y="1056172"/>
            <a:ext cx="2593348"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Times New Roman"/>
                <a:ea typeface="Times New Roman"/>
                <a:cs typeface="Times New Roman"/>
                <a:sym typeface="Times New Roman"/>
              </a:rPr>
              <a:t>Table 1. </a:t>
            </a:r>
            <a:r>
              <a:rPr lang="en-US" sz="1000" b="0" i="0" u="none" strike="noStrike" cap="none">
                <a:solidFill>
                  <a:srgbClr val="000000"/>
                </a:solidFill>
                <a:latin typeface="Times New Roman"/>
                <a:ea typeface="Times New Roman"/>
                <a:cs typeface="Times New Roman"/>
                <a:sym typeface="Times New Roman"/>
              </a:rPr>
              <a:t>Device Specification</a:t>
            </a:r>
            <a:endParaRPr/>
          </a:p>
        </p:txBody>
      </p:sp>
      <p:pic>
        <p:nvPicPr>
          <p:cNvPr id="3" name="Picture 2">
            <a:extLst>
              <a:ext uri="{FF2B5EF4-FFF2-40B4-BE49-F238E27FC236}">
                <a16:creationId xmlns:a16="http://schemas.microsoft.com/office/drawing/2014/main" id="{9A17D81D-09C9-398F-530B-E91BB3F2FDDA}"/>
              </a:ext>
            </a:extLst>
          </p:cNvPr>
          <p:cNvPicPr>
            <a:picLocks noChangeAspect="1"/>
          </p:cNvPicPr>
          <p:nvPr/>
        </p:nvPicPr>
        <p:blipFill>
          <a:blip r:embed="rId3"/>
          <a:stretch>
            <a:fillRect/>
          </a:stretch>
        </p:blipFill>
        <p:spPr>
          <a:xfrm>
            <a:off x="5817830" y="564939"/>
            <a:ext cx="2950927" cy="393456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403284" y="660033"/>
            <a:ext cx="2623695" cy="548658"/>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sz="2400">
                <a:latin typeface="Times New Roman"/>
                <a:ea typeface="Times New Roman"/>
                <a:cs typeface="Times New Roman"/>
                <a:sym typeface="Times New Roman"/>
              </a:rPr>
              <a:t>Group Members</a:t>
            </a:r>
            <a:endParaRPr sz="2800">
              <a:latin typeface="Times New Roman"/>
              <a:ea typeface="Times New Roman"/>
              <a:cs typeface="Times New Roman"/>
              <a:sym typeface="Times New Roman"/>
            </a:endParaRPr>
          </a:p>
        </p:txBody>
      </p:sp>
      <p:sp>
        <p:nvSpPr>
          <p:cNvPr id="77" name="Google Shape;77;p13"/>
          <p:cNvSpPr txBox="1">
            <a:spLocks noGrp="1"/>
          </p:cNvSpPr>
          <p:nvPr>
            <p:ph type="body" idx="1"/>
          </p:nvPr>
        </p:nvSpPr>
        <p:spPr>
          <a:xfrm>
            <a:off x="403275" y="1959925"/>
            <a:ext cx="4752300" cy="2312400"/>
          </a:xfrm>
          <a:prstGeom prst="rect">
            <a:avLst/>
          </a:prstGeom>
          <a:noFill/>
          <a:ln>
            <a:noFill/>
          </a:ln>
        </p:spPr>
        <p:txBody>
          <a:bodyPr spcFirstLastPara="1" wrap="square" lIns="91425" tIns="91425" rIns="91425" bIns="91425" anchor="t" anchorCtr="0">
            <a:normAutofit/>
          </a:bodyPr>
          <a:lstStyle/>
          <a:p>
            <a:pPr marL="483394">
              <a:buSzPct val="90000"/>
            </a:pPr>
            <a:r>
              <a:rPr lang="en-US" sz="1400" dirty="0">
                <a:latin typeface="Times New Roman"/>
                <a:ea typeface="Times New Roman"/>
                <a:cs typeface="Times New Roman"/>
                <a:sym typeface="Times New Roman"/>
              </a:rPr>
              <a:t>Md. Asif Imtiyaj Chowdhury, ID: 2019-3-60-115,</a:t>
            </a:r>
            <a:endParaRPr sz="1400" dirty="0">
              <a:latin typeface="Times New Roman"/>
              <a:ea typeface="Times New Roman"/>
              <a:cs typeface="Times New Roman"/>
              <a:sym typeface="Times New Roman"/>
            </a:endParaRPr>
          </a:p>
          <a:p>
            <a:pPr marL="483394">
              <a:buSzPct val="90000"/>
            </a:pPr>
            <a:r>
              <a:rPr lang="en-US" sz="1400" dirty="0">
                <a:latin typeface="Times New Roman"/>
                <a:ea typeface="Times New Roman"/>
                <a:cs typeface="Times New Roman"/>
                <a:sym typeface="Times New Roman"/>
              </a:rPr>
              <a:t>Mridul Ranjan Karmakar, ID: 2018-3-60-021,</a:t>
            </a:r>
            <a:endParaRPr sz="1400" dirty="0"/>
          </a:p>
          <a:p>
            <a:pPr marL="483394">
              <a:buSzPct val="90000"/>
            </a:pPr>
            <a:r>
              <a:rPr lang="en-US" sz="1400" dirty="0">
                <a:latin typeface="Times New Roman"/>
                <a:ea typeface="Times New Roman"/>
                <a:cs typeface="Times New Roman"/>
                <a:sym typeface="Times New Roman"/>
              </a:rPr>
              <a:t>Shafika Sikander, ID: 2019-3-60-057,</a:t>
            </a:r>
            <a:endParaRPr sz="1400" dirty="0"/>
          </a:p>
          <a:p>
            <a:pPr marL="483394">
              <a:buSzPct val="90000"/>
            </a:pPr>
            <a:r>
              <a:rPr lang="en-US" sz="1400" dirty="0">
                <a:latin typeface="Times New Roman"/>
                <a:ea typeface="Times New Roman"/>
                <a:cs typeface="Times New Roman"/>
                <a:sym typeface="Times New Roman"/>
              </a:rPr>
              <a:t>Prianka Sarker, ID: 2019-3-60-076 </a:t>
            </a:r>
            <a:endParaRPr sz="1400" dirty="0"/>
          </a:p>
          <a:p>
            <a:pPr marL="114300" lvl="0" indent="0" algn="l" rtl="0">
              <a:lnSpc>
                <a:spcPct val="115000"/>
              </a:lnSpc>
              <a:spcBef>
                <a:spcPts val="0"/>
              </a:spcBef>
              <a:spcAft>
                <a:spcPts val="0"/>
              </a:spcAft>
              <a:buSzPct val="120000"/>
              <a:buNone/>
            </a:pPr>
            <a:endParaRPr sz="1400" dirty="0">
              <a:latin typeface="Times New Roman"/>
              <a:ea typeface="Times New Roman"/>
              <a:cs typeface="Times New Roman"/>
              <a:sym typeface="Times New Roman"/>
            </a:endParaRPr>
          </a:p>
          <a:p>
            <a:pPr marL="114300" lvl="0" indent="0" algn="l" rtl="0">
              <a:lnSpc>
                <a:spcPct val="115000"/>
              </a:lnSpc>
              <a:spcBef>
                <a:spcPts val="0"/>
              </a:spcBef>
              <a:spcAft>
                <a:spcPts val="0"/>
              </a:spcAft>
              <a:buSzPct val="120000"/>
              <a:buNone/>
            </a:pPr>
            <a:r>
              <a:rPr lang="en-US" sz="1400" dirty="0">
                <a:latin typeface="Times New Roman"/>
                <a:ea typeface="Times New Roman"/>
                <a:cs typeface="Times New Roman"/>
                <a:sym typeface="Times New Roman"/>
              </a:rPr>
              <a:t>Department of Computer Science Engineering</a:t>
            </a:r>
            <a:br>
              <a:rPr lang="en-US" sz="1400" dirty="0">
                <a:latin typeface="Times New Roman"/>
                <a:ea typeface="Times New Roman"/>
                <a:cs typeface="Times New Roman"/>
                <a:sym typeface="Times New Roman"/>
              </a:rPr>
            </a:br>
            <a:r>
              <a:rPr lang="en-US" sz="1400" dirty="0">
                <a:latin typeface="Times New Roman"/>
                <a:ea typeface="Times New Roman"/>
                <a:cs typeface="Times New Roman"/>
                <a:sym typeface="Times New Roman"/>
              </a:rPr>
              <a:t>East West University</a:t>
            </a:r>
            <a:endParaRPr sz="1400" dirty="0"/>
          </a:p>
          <a:p>
            <a:pPr marL="114300" lvl="0" indent="0" algn="l" rtl="0">
              <a:lnSpc>
                <a:spcPct val="115000"/>
              </a:lnSpc>
              <a:spcBef>
                <a:spcPts val="0"/>
              </a:spcBef>
              <a:spcAft>
                <a:spcPts val="0"/>
              </a:spcAft>
              <a:buSzPct val="128571"/>
              <a:buNone/>
            </a:pPr>
            <a:endParaRPr sz="1400" dirty="0">
              <a:latin typeface="Times New Roman"/>
              <a:ea typeface="Times New Roman"/>
              <a:cs typeface="Times New Roman"/>
              <a:sym typeface="Times New Roman"/>
            </a:endParaRPr>
          </a:p>
          <a:p>
            <a:pPr marL="457200" lvl="0" indent="-228600" algn="l" rtl="0">
              <a:lnSpc>
                <a:spcPct val="115000"/>
              </a:lnSpc>
              <a:spcBef>
                <a:spcPts val="0"/>
              </a:spcBef>
              <a:spcAft>
                <a:spcPts val="0"/>
              </a:spcAft>
              <a:buSzPct val="128571"/>
              <a:buNone/>
            </a:pPr>
            <a:endParaRPr sz="1400" dirty="0"/>
          </a:p>
        </p:txBody>
      </p:sp>
      <p:sp>
        <p:nvSpPr>
          <p:cNvPr id="78" name="Google Shape;78;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a:t>
            </a:fld>
            <a:endParaRPr/>
          </a:p>
        </p:txBody>
      </p:sp>
      <p:sp>
        <p:nvSpPr>
          <p:cNvPr id="79" name="Google Shape;79;p13"/>
          <p:cNvSpPr txBox="1"/>
          <p:nvPr/>
        </p:nvSpPr>
        <p:spPr>
          <a:xfrm>
            <a:off x="5232787" y="660032"/>
            <a:ext cx="3685239" cy="945247"/>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2"/>
              </a:buClr>
              <a:buSzPts val="3000"/>
              <a:buFont typeface="Raleway"/>
              <a:buNone/>
            </a:pPr>
            <a:r>
              <a:rPr lang="en-US" sz="2400" b="1" i="0" u="none" strike="noStrike" cap="none">
                <a:solidFill>
                  <a:schemeClr val="dk2"/>
                </a:solidFill>
                <a:latin typeface="Times New Roman"/>
                <a:ea typeface="Times New Roman"/>
                <a:cs typeface="Times New Roman"/>
                <a:sym typeface="Times New Roman"/>
              </a:rPr>
              <a:t>Honorable Supervisor</a:t>
            </a:r>
            <a:endParaRPr sz="2800" b="1" i="0" u="none" strike="noStrike" cap="none">
              <a:solidFill>
                <a:schemeClr val="dk2"/>
              </a:solidFill>
              <a:latin typeface="Times New Roman"/>
              <a:ea typeface="Times New Roman"/>
              <a:cs typeface="Times New Roman"/>
              <a:sym typeface="Times New Roman"/>
            </a:endParaRPr>
          </a:p>
        </p:txBody>
      </p:sp>
      <p:sp>
        <p:nvSpPr>
          <p:cNvPr id="80" name="Google Shape;80;p13"/>
          <p:cNvSpPr txBox="1"/>
          <p:nvPr/>
        </p:nvSpPr>
        <p:spPr>
          <a:xfrm>
            <a:off x="5054111" y="1964926"/>
            <a:ext cx="3863916" cy="1223649"/>
          </a:xfrm>
          <a:prstGeom prst="rect">
            <a:avLst/>
          </a:prstGeom>
          <a:noFill/>
          <a:ln>
            <a:noFill/>
          </a:ln>
        </p:spPr>
        <p:txBody>
          <a:bodyPr spcFirstLastPara="1" wrap="square" lIns="91425" tIns="91425" rIns="91425" bIns="91425" anchor="t" anchorCtr="0">
            <a:normAutofit/>
          </a:bodyPr>
          <a:lstStyle/>
          <a:p>
            <a:pPr marL="114300" marR="0" lvl="0" indent="0" algn="l" rtl="0">
              <a:lnSpc>
                <a:spcPct val="115000"/>
              </a:lnSpc>
              <a:spcBef>
                <a:spcPts val="0"/>
              </a:spcBef>
              <a:spcAft>
                <a:spcPts val="0"/>
              </a:spcAft>
              <a:buClr>
                <a:schemeClr val="dk2"/>
              </a:buClr>
              <a:buSzPts val="1800"/>
              <a:buFont typeface="Lato"/>
              <a:buNone/>
            </a:pPr>
            <a:r>
              <a:rPr lang="en-US" sz="1400" b="0" i="0" u="none" strike="noStrike" cap="none" dirty="0">
                <a:solidFill>
                  <a:schemeClr val="dk2"/>
                </a:solidFill>
                <a:latin typeface="Times New Roman"/>
                <a:ea typeface="Times New Roman"/>
                <a:cs typeface="Times New Roman"/>
                <a:sym typeface="Times New Roman"/>
              </a:rPr>
              <a:t>Dr. Md. Hasanul Ferdaus</a:t>
            </a:r>
            <a:endParaRPr dirty="0"/>
          </a:p>
          <a:p>
            <a:pPr marL="114300" marR="0" lvl="0" indent="0" algn="l" rtl="0">
              <a:lnSpc>
                <a:spcPct val="115000"/>
              </a:lnSpc>
              <a:spcBef>
                <a:spcPts val="0"/>
              </a:spcBef>
              <a:spcAft>
                <a:spcPts val="0"/>
              </a:spcAft>
              <a:buClr>
                <a:schemeClr val="dk2"/>
              </a:buClr>
              <a:buSzPts val="1800"/>
              <a:buFont typeface="Lato"/>
              <a:buNone/>
            </a:pPr>
            <a:r>
              <a:rPr lang="en-US" sz="1400" b="0" i="0" u="none" strike="noStrike" cap="none" dirty="0">
                <a:solidFill>
                  <a:schemeClr val="dk2"/>
                </a:solidFill>
                <a:latin typeface="Times New Roman"/>
                <a:ea typeface="Times New Roman"/>
                <a:cs typeface="Times New Roman"/>
                <a:sym typeface="Times New Roman"/>
              </a:rPr>
              <a:t>Assistant Professor</a:t>
            </a:r>
            <a:endParaRPr dirty="0"/>
          </a:p>
          <a:p>
            <a:pPr marL="114300" marR="0" lvl="0" indent="0" algn="l" rtl="0">
              <a:lnSpc>
                <a:spcPct val="115000"/>
              </a:lnSpc>
              <a:spcBef>
                <a:spcPts val="0"/>
              </a:spcBef>
              <a:spcAft>
                <a:spcPts val="0"/>
              </a:spcAft>
              <a:buClr>
                <a:schemeClr val="dk2"/>
              </a:buClr>
              <a:buSzPts val="1800"/>
              <a:buFont typeface="Lato"/>
              <a:buNone/>
            </a:pPr>
            <a:r>
              <a:rPr lang="en-US" sz="1400" b="0" i="0" u="none" strike="noStrike" cap="none" dirty="0">
                <a:solidFill>
                  <a:schemeClr val="dk2"/>
                </a:solidFill>
                <a:latin typeface="Times New Roman"/>
                <a:ea typeface="Times New Roman"/>
                <a:cs typeface="Times New Roman"/>
                <a:sym typeface="Times New Roman"/>
              </a:rPr>
              <a:t>Department of Computer Science Engineering</a:t>
            </a:r>
            <a:br>
              <a:rPr lang="en-US" sz="1400" b="0" i="0" u="none" strike="noStrike" cap="none" dirty="0">
                <a:solidFill>
                  <a:schemeClr val="dk2"/>
                </a:solidFill>
                <a:latin typeface="Times New Roman"/>
                <a:ea typeface="Times New Roman"/>
                <a:cs typeface="Times New Roman"/>
                <a:sym typeface="Times New Roman"/>
              </a:rPr>
            </a:br>
            <a:r>
              <a:rPr lang="en-US" sz="1400" b="0" i="0" u="none" strike="noStrike" cap="none" dirty="0">
                <a:solidFill>
                  <a:schemeClr val="dk2"/>
                </a:solidFill>
                <a:latin typeface="Times New Roman"/>
                <a:ea typeface="Times New Roman"/>
                <a:cs typeface="Times New Roman"/>
                <a:sym typeface="Times New Roman"/>
              </a:rPr>
              <a:t>East West University</a:t>
            </a:r>
            <a:endParaRPr dirty="0"/>
          </a:p>
          <a:p>
            <a:pPr marL="114300" marR="0" lvl="0" indent="0" algn="l" rtl="0">
              <a:lnSpc>
                <a:spcPct val="115000"/>
              </a:lnSpc>
              <a:spcBef>
                <a:spcPts val="0"/>
              </a:spcBef>
              <a:spcAft>
                <a:spcPts val="0"/>
              </a:spcAft>
              <a:buClr>
                <a:schemeClr val="dk2"/>
              </a:buClr>
              <a:buSzPts val="1800"/>
              <a:buFont typeface="Lato"/>
              <a:buNone/>
            </a:pPr>
            <a:endParaRPr sz="1400" b="0" i="0" u="none" strike="noStrike" cap="none" dirty="0">
              <a:solidFill>
                <a:schemeClr val="dk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idx="4294967295"/>
          </p:nvPr>
        </p:nvSpPr>
        <p:spPr>
          <a:xfrm>
            <a:off x="478878" y="213167"/>
            <a:ext cx="8019121"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000" dirty="0"/>
              <a:t>Semi-automated Waste Collection System Using Ultrasonic sensor, DC motor, Motor Driver</a:t>
            </a:r>
            <a:endParaRPr sz="2000" dirty="0">
              <a:latin typeface="Raleway"/>
              <a:ea typeface="Raleway"/>
              <a:cs typeface="Raleway"/>
              <a:sym typeface="Raleway"/>
            </a:endParaRPr>
          </a:p>
        </p:txBody>
      </p:sp>
      <p:sp>
        <p:nvSpPr>
          <p:cNvPr id="158" name="Google Shape;158;p23"/>
          <p:cNvSpPr txBox="1">
            <a:spLocks noGrp="1"/>
          </p:cNvSpPr>
          <p:nvPr>
            <p:ph type="body" idx="4294967295"/>
          </p:nvPr>
        </p:nvSpPr>
        <p:spPr>
          <a:xfrm>
            <a:off x="311701" y="1011556"/>
            <a:ext cx="5135788" cy="3677204"/>
          </a:xfrm>
          <a:prstGeom prst="rect">
            <a:avLst/>
          </a:prstGeom>
          <a:noFill/>
          <a:ln>
            <a:noFill/>
          </a:ln>
        </p:spPr>
        <p:txBody>
          <a:bodyPr spcFirstLastPara="1" wrap="square" lIns="91425" tIns="91425" rIns="91425" bIns="91425" anchor="t" anchorCtr="0">
            <a:noAutofit/>
          </a:bodyPr>
          <a:lstStyle/>
          <a:p>
            <a:pPr marL="438150" lvl="0" indent="-285750" algn="just" rtl="0">
              <a:lnSpc>
                <a:spcPct val="95000"/>
              </a:lnSpc>
              <a:spcBef>
                <a:spcPts val="1200"/>
              </a:spcBef>
              <a:spcAft>
                <a:spcPts val="0"/>
              </a:spcAft>
              <a:buClr>
                <a:srgbClr val="000000"/>
              </a:buClr>
              <a:buSzPts val="1200"/>
              <a:buFont typeface="Arial"/>
              <a:buChar char="•"/>
            </a:pPr>
            <a:r>
              <a:rPr lang="en-US" sz="1400" b="0" i="0" dirty="0">
                <a:solidFill>
                  <a:srgbClr val="202124"/>
                </a:solidFill>
                <a:latin typeface="Times New Roman"/>
                <a:ea typeface="Times New Roman"/>
                <a:cs typeface="Times New Roman"/>
                <a:sym typeface="Times New Roman"/>
              </a:rPr>
              <a:t>The Ultrasonic sensors, in contrary to photoelectric sensors, can distinguish an object without being altered by its color.</a:t>
            </a:r>
            <a:endParaRPr dirty="0"/>
          </a:p>
          <a:p>
            <a:pPr marL="438150" lvl="0" indent="-285750" algn="just" rtl="0">
              <a:lnSpc>
                <a:spcPct val="95000"/>
              </a:lnSpc>
              <a:spcBef>
                <a:spcPts val="1200"/>
              </a:spcBef>
              <a:spcAft>
                <a:spcPts val="0"/>
              </a:spcAft>
              <a:buClr>
                <a:srgbClr val="000000"/>
              </a:buClr>
              <a:buSzPts val="1200"/>
              <a:buFont typeface="Arial"/>
              <a:buChar char="•"/>
            </a:pPr>
            <a:r>
              <a:rPr lang="en-US" sz="1400" b="0" i="0" dirty="0">
                <a:solidFill>
                  <a:srgbClr val="202124"/>
                </a:solidFill>
                <a:latin typeface="Times New Roman"/>
                <a:ea typeface="Times New Roman"/>
                <a:cs typeface="Times New Roman"/>
                <a:sym typeface="Times New Roman"/>
              </a:rPr>
              <a:t>It is a device that detects things and measures distances using sound waves.</a:t>
            </a:r>
            <a:endParaRPr dirty="0"/>
          </a:p>
          <a:p>
            <a:pPr marL="438150" lvl="0" indent="-285750" algn="just" rtl="0">
              <a:lnSpc>
                <a:spcPct val="95000"/>
              </a:lnSpc>
              <a:spcBef>
                <a:spcPts val="1200"/>
              </a:spcBef>
              <a:spcAft>
                <a:spcPts val="0"/>
              </a:spcAft>
              <a:buClr>
                <a:srgbClr val="000000"/>
              </a:buClr>
              <a:buSzPts val="1200"/>
              <a:buFont typeface="Arial"/>
              <a:buChar char="•"/>
            </a:pPr>
            <a:r>
              <a:rPr lang="en-US" sz="1400" b="0" i="0" dirty="0">
                <a:solidFill>
                  <a:srgbClr val="202124"/>
                </a:solidFill>
                <a:latin typeface="Times New Roman"/>
                <a:ea typeface="Times New Roman"/>
                <a:cs typeface="Times New Roman"/>
                <a:sym typeface="Times New Roman"/>
              </a:rPr>
              <a:t>Ultrasonic sensors used in Arduino determine distances by producing high-frequency sound waves and detecting their reflections.</a:t>
            </a:r>
            <a:endParaRPr sz="1400" dirty="0">
              <a:solidFill>
                <a:srgbClr val="202124"/>
              </a:solidFill>
              <a:latin typeface="Times New Roman"/>
              <a:ea typeface="Times New Roman"/>
              <a:cs typeface="Times New Roman"/>
              <a:sym typeface="Times New Roman"/>
            </a:endParaRPr>
          </a:p>
          <a:p>
            <a:pPr marL="438150" lvl="0" indent="-285750" algn="just" rtl="0">
              <a:lnSpc>
                <a:spcPct val="95000"/>
              </a:lnSpc>
              <a:spcBef>
                <a:spcPts val="1200"/>
              </a:spcBef>
              <a:spcAft>
                <a:spcPts val="0"/>
              </a:spcAft>
              <a:buClr>
                <a:srgbClr val="000000"/>
              </a:buClr>
              <a:buSzPts val="1200"/>
              <a:buFont typeface="Arial"/>
              <a:buChar char="•"/>
            </a:pPr>
            <a:r>
              <a:rPr lang="en-US" sz="1400" b="0" i="0" dirty="0">
                <a:solidFill>
                  <a:srgbClr val="202124"/>
                </a:solidFill>
                <a:latin typeface="Times New Roman"/>
                <a:ea typeface="Times New Roman"/>
                <a:cs typeface="Times New Roman"/>
                <a:sym typeface="Times New Roman"/>
              </a:rPr>
              <a:t>The ultrasonic sensor receives a trigger signal from the Arduino. This signal is typically a brief pulse of high voltage (about 10 microseconds).When the ultrasonic sensor gets the trigger signal, it produces a brief ultrasonic pulse.</a:t>
            </a:r>
            <a:endParaRPr dirty="0"/>
          </a:p>
          <a:p>
            <a:pPr marL="438150" lvl="0" indent="-285750" algn="just" rtl="0">
              <a:lnSpc>
                <a:spcPct val="95000"/>
              </a:lnSpc>
              <a:spcBef>
                <a:spcPts val="1200"/>
              </a:spcBef>
              <a:spcAft>
                <a:spcPts val="0"/>
              </a:spcAft>
              <a:buClr>
                <a:srgbClr val="000000"/>
              </a:buClr>
              <a:buSzPts val="1200"/>
              <a:buFont typeface="Arial"/>
              <a:buChar char="•"/>
            </a:pPr>
            <a:r>
              <a:rPr lang="en-US" sz="1400" b="0" i="0" dirty="0">
                <a:solidFill>
                  <a:srgbClr val="202124"/>
                </a:solidFill>
                <a:latin typeface="Times New Roman"/>
                <a:ea typeface="Times New Roman"/>
                <a:cs typeface="Times New Roman"/>
                <a:sym typeface="Times New Roman"/>
              </a:rPr>
              <a:t>Knowing the speed of sound in air the Arduino can calculate the distance to the object using the formula: Distance = (Speed of Sound × Time) / 2.</a:t>
            </a:r>
            <a:endParaRPr sz="1400" b="0" dirty="0">
              <a:latin typeface="Times New Roman"/>
              <a:ea typeface="Times New Roman"/>
              <a:cs typeface="Times New Roman"/>
              <a:sym typeface="Times New Roman"/>
            </a:endParaRPr>
          </a:p>
          <a:p>
            <a:pPr marL="114300" lvl="0" indent="0" algn="l" rtl="0">
              <a:lnSpc>
                <a:spcPct val="115000"/>
              </a:lnSpc>
              <a:spcBef>
                <a:spcPts val="0"/>
              </a:spcBef>
              <a:spcAft>
                <a:spcPts val="0"/>
              </a:spcAft>
              <a:buSzPts val="1800"/>
              <a:buNone/>
            </a:pPr>
            <a:br>
              <a:rPr lang="en-US" sz="1400" dirty="0">
                <a:latin typeface="Times New Roman"/>
                <a:ea typeface="Times New Roman"/>
                <a:cs typeface="Times New Roman"/>
                <a:sym typeface="Times New Roman"/>
              </a:rPr>
            </a:br>
            <a:endParaRPr sz="1400" dirty="0">
              <a:solidFill>
                <a:srgbClr val="000000"/>
              </a:solidFill>
              <a:latin typeface="Times New Roman"/>
              <a:ea typeface="Times New Roman"/>
              <a:cs typeface="Times New Roman"/>
              <a:sym typeface="Times New Roman"/>
            </a:endParaRPr>
          </a:p>
        </p:txBody>
      </p:sp>
      <p:sp>
        <p:nvSpPr>
          <p:cNvPr id="159" name="Google Shape;159;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20</a:t>
            </a:fld>
            <a:endParaRPr/>
          </a:p>
        </p:txBody>
      </p:sp>
      <p:pic>
        <p:nvPicPr>
          <p:cNvPr id="7" name="Picture 6">
            <a:extLst>
              <a:ext uri="{FF2B5EF4-FFF2-40B4-BE49-F238E27FC236}">
                <a16:creationId xmlns:a16="http://schemas.microsoft.com/office/drawing/2014/main" id="{B8FA66DF-3109-F06D-623C-1718D081EA3C}"/>
              </a:ext>
            </a:extLst>
          </p:cNvPr>
          <p:cNvPicPr>
            <a:picLocks noChangeAspect="1"/>
          </p:cNvPicPr>
          <p:nvPr/>
        </p:nvPicPr>
        <p:blipFill>
          <a:blip r:embed="rId3"/>
          <a:stretch>
            <a:fillRect/>
          </a:stretch>
        </p:blipFill>
        <p:spPr>
          <a:xfrm>
            <a:off x="5718930" y="702215"/>
            <a:ext cx="2946192" cy="392825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idx="4294967295"/>
          </p:nvPr>
        </p:nvSpPr>
        <p:spPr>
          <a:xfrm>
            <a:off x="480966" y="374293"/>
            <a:ext cx="4664966"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800" b="1" dirty="0">
                <a:latin typeface="Raleway"/>
                <a:ea typeface="Raleway"/>
                <a:cs typeface="Raleway"/>
                <a:sym typeface="Raleway"/>
              </a:rPr>
              <a:t>W-Fi </a:t>
            </a:r>
            <a:r>
              <a:rPr lang="en-US" sz="1800" dirty="0"/>
              <a:t>Controlled Seamless </a:t>
            </a:r>
            <a:r>
              <a:rPr lang="en-US" sz="1800" b="1" dirty="0">
                <a:latin typeface="Raleway"/>
                <a:ea typeface="Raleway"/>
                <a:cs typeface="Raleway"/>
                <a:sym typeface="Raleway"/>
              </a:rPr>
              <a:t>Navigation </a:t>
            </a:r>
            <a:endParaRPr sz="2000" dirty="0">
              <a:latin typeface="Raleway"/>
              <a:ea typeface="Raleway"/>
              <a:cs typeface="Raleway"/>
              <a:sym typeface="Raleway"/>
            </a:endParaRPr>
          </a:p>
        </p:txBody>
      </p:sp>
      <p:sp>
        <p:nvSpPr>
          <p:cNvPr id="167" name="Google Shape;167;p24"/>
          <p:cNvSpPr txBox="1">
            <a:spLocks noGrp="1"/>
          </p:cNvSpPr>
          <p:nvPr>
            <p:ph type="body" idx="4294967295"/>
          </p:nvPr>
        </p:nvSpPr>
        <p:spPr>
          <a:xfrm>
            <a:off x="260900" y="935354"/>
            <a:ext cx="5206045" cy="2412300"/>
          </a:xfrm>
          <a:prstGeom prst="rect">
            <a:avLst/>
          </a:prstGeom>
          <a:noFill/>
          <a:ln>
            <a:noFill/>
          </a:ln>
        </p:spPr>
        <p:txBody>
          <a:bodyPr spcFirstLastPara="1" wrap="square" lIns="91425" tIns="91425" rIns="91425" bIns="91425" anchor="t" anchorCtr="0">
            <a:noAutofit/>
          </a:bodyPr>
          <a:lstStyle/>
          <a:p>
            <a:pPr marL="438150" lvl="0" indent="-285750" algn="just" rtl="0">
              <a:lnSpc>
                <a:spcPct val="95000"/>
              </a:lnSpc>
              <a:spcBef>
                <a:spcPts val="1200"/>
              </a:spcBef>
              <a:spcAft>
                <a:spcPts val="0"/>
              </a:spcAft>
              <a:buClr>
                <a:srgbClr val="000000"/>
              </a:buClr>
              <a:buSzPts val="1200"/>
              <a:buFont typeface="Arial"/>
              <a:buChar char="•"/>
            </a:pPr>
            <a:r>
              <a:rPr lang="en-US" sz="1400" dirty="0">
                <a:solidFill>
                  <a:srgbClr val="000000"/>
                </a:solidFill>
                <a:latin typeface="Times New Roman"/>
                <a:ea typeface="Times New Roman"/>
                <a:cs typeface="Times New Roman"/>
                <a:sym typeface="Times New Roman"/>
              </a:rPr>
              <a:t>NodeMCU is a microcontroller development board with Wi-Fi capability.. It uses ESP8266 microcontroller chip</a:t>
            </a:r>
          </a:p>
          <a:p>
            <a:pPr marL="438150" lvl="0" indent="-285750" algn="just" rtl="0">
              <a:lnSpc>
                <a:spcPct val="95000"/>
              </a:lnSpc>
              <a:spcBef>
                <a:spcPts val="1200"/>
              </a:spcBef>
              <a:spcAft>
                <a:spcPts val="0"/>
              </a:spcAft>
              <a:buClr>
                <a:srgbClr val="000000"/>
              </a:buClr>
              <a:buSzPts val="1200"/>
              <a:buFont typeface="Arial"/>
              <a:buChar char="•"/>
            </a:pPr>
            <a:r>
              <a:rPr lang="en-US" sz="1400" dirty="0">
                <a:solidFill>
                  <a:srgbClr val="000000"/>
                </a:solidFill>
                <a:latin typeface="Times New Roman"/>
                <a:ea typeface="Times New Roman"/>
                <a:cs typeface="Times New Roman"/>
                <a:sym typeface="Times New Roman"/>
              </a:rPr>
              <a:t>NodeMCU generates Wi-Fi signal and connect the Wi-Fi in any android device</a:t>
            </a:r>
            <a:endParaRPr dirty="0"/>
          </a:p>
          <a:p>
            <a:pPr marL="438150" lvl="0" indent="-209550" algn="just" rtl="0">
              <a:lnSpc>
                <a:spcPct val="95000"/>
              </a:lnSpc>
              <a:spcBef>
                <a:spcPts val="1200"/>
              </a:spcBef>
              <a:spcAft>
                <a:spcPts val="0"/>
              </a:spcAft>
              <a:buClr>
                <a:srgbClr val="000000"/>
              </a:buClr>
              <a:buSzPts val="1200"/>
              <a:buFont typeface="Arial"/>
              <a:buNone/>
            </a:pPr>
            <a:endParaRPr sz="1400" dirty="0">
              <a:solidFill>
                <a:srgbClr val="000000"/>
              </a:solidFill>
              <a:latin typeface="Times New Roman"/>
              <a:ea typeface="Times New Roman"/>
              <a:cs typeface="Times New Roman"/>
              <a:sym typeface="Times New Roman"/>
            </a:endParaRPr>
          </a:p>
          <a:p>
            <a:pPr marL="609600" lvl="1" indent="0" algn="just" rtl="0">
              <a:lnSpc>
                <a:spcPct val="95000"/>
              </a:lnSpc>
              <a:spcBef>
                <a:spcPts val="1200"/>
              </a:spcBef>
              <a:spcAft>
                <a:spcPts val="0"/>
              </a:spcAft>
              <a:buClr>
                <a:srgbClr val="000000"/>
              </a:buClr>
              <a:buSzPts val="1200"/>
              <a:buNone/>
            </a:pPr>
            <a:endParaRPr sz="1200" dirty="0">
              <a:solidFill>
                <a:srgbClr val="000000"/>
              </a:solidFill>
              <a:latin typeface="Times New Roman"/>
              <a:ea typeface="Times New Roman"/>
              <a:cs typeface="Times New Roman"/>
              <a:sym typeface="Times New Roman"/>
            </a:endParaRPr>
          </a:p>
        </p:txBody>
      </p:sp>
      <p:sp>
        <p:nvSpPr>
          <p:cNvPr id="168" name="Google Shape;168;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21</a:t>
            </a:fld>
            <a:endParaRPr/>
          </a:p>
        </p:txBody>
      </p:sp>
      <p:sp>
        <p:nvSpPr>
          <p:cNvPr id="169" name="Google Shape;169;p24"/>
          <p:cNvSpPr txBox="1"/>
          <p:nvPr/>
        </p:nvSpPr>
        <p:spPr>
          <a:xfrm>
            <a:off x="1755802" y="3350768"/>
            <a:ext cx="2875015" cy="477097"/>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Lato"/>
              <a:buNone/>
            </a:pPr>
            <a:r>
              <a:rPr lang="en-US" sz="1000" b="1" i="0" u="none" strike="noStrike" cap="none" dirty="0">
                <a:solidFill>
                  <a:schemeClr val="dk2"/>
                </a:solidFill>
                <a:latin typeface="Times New Roman"/>
                <a:ea typeface="Times New Roman"/>
                <a:cs typeface="Times New Roman"/>
                <a:sym typeface="Times New Roman"/>
              </a:rPr>
              <a:t>Table: Technical Specification of L298N Driver</a:t>
            </a:r>
            <a:endParaRPr sz="1000" b="0" i="0" u="none" strike="noStrike" cap="none" dirty="0">
              <a:solidFill>
                <a:schemeClr val="dk2"/>
              </a:solidFill>
              <a:latin typeface="Times New Roman"/>
              <a:ea typeface="Times New Roman"/>
              <a:cs typeface="Times New Roman"/>
              <a:sym typeface="Times New Roman"/>
            </a:endParaRPr>
          </a:p>
        </p:txBody>
      </p:sp>
      <p:sp>
        <p:nvSpPr>
          <p:cNvPr id="170" name="Google Shape;170;p24"/>
          <p:cNvSpPr txBox="1"/>
          <p:nvPr/>
        </p:nvSpPr>
        <p:spPr>
          <a:xfrm>
            <a:off x="5973133" y="4176447"/>
            <a:ext cx="2783134" cy="734580"/>
          </a:xfrm>
          <a:prstGeom prst="rect">
            <a:avLst/>
          </a:prstGeom>
          <a:noFill/>
          <a:ln>
            <a:noFill/>
          </a:ln>
        </p:spPr>
        <p:txBody>
          <a:bodyPr spcFirstLastPara="1" wrap="square" lIns="91425" tIns="91425" rIns="91425" bIns="91425" anchor="t" anchorCtr="0">
            <a:noAutofit/>
          </a:bodyPr>
          <a:lstStyle/>
          <a:p>
            <a:pPr marL="152400" marR="0" lvl="0" indent="0" algn="just" rtl="0">
              <a:lnSpc>
                <a:spcPct val="95000"/>
              </a:lnSpc>
              <a:spcBef>
                <a:spcPts val="1200"/>
              </a:spcBef>
              <a:spcAft>
                <a:spcPts val="0"/>
              </a:spcAft>
              <a:buClr>
                <a:srgbClr val="000000"/>
              </a:buClr>
              <a:buSzPts val="1200"/>
              <a:buFont typeface="Lato"/>
              <a:buNone/>
            </a:pPr>
            <a:r>
              <a:rPr lang="en-US" sz="1000" b="1" i="0" u="none" strike="noStrike" cap="none" dirty="0">
                <a:solidFill>
                  <a:srgbClr val="000000"/>
                </a:solidFill>
                <a:latin typeface="Times New Roman"/>
                <a:ea typeface="Times New Roman"/>
                <a:cs typeface="Times New Roman"/>
                <a:sym typeface="Times New Roman"/>
              </a:rPr>
              <a:t>Figure:</a:t>
            </a:r>
            <a:r>
              <a:rPr lang="en-US" sz="1000" b="0" i="0" u="none" strike="noStrike" cap="none" dirty="0">
                <a:solidFill>
                  <a:srgbClr val="000000"/>
                </a:solidFill>
                <a:latin typeface="Times New Roman"/>
                <a:ea typeface="Times New Roman"/>
                <a:cs typeface="Times New Roman"/>
                <a:sym typeface="Times New Roman"/>
              </a:rPr>
              <a:t> The assembled circuit of L298N motor driver, DC motors and Arduino Uno R3 with 14.3V power supply</a:t>
            </a:r>
            <a:endParaRPr sz="1000" b="0" i="0" u="none" strike="noStrike" cap="none" dirty="0">
              <a:solidFill>
                <a:srgbClr val="000000"/>
              </a:solidFill>
              <a:latin typeface="Times New Roman"/>
              <a:ea typeface="Times New Roman"/>
              <a:cs typeface="Times New Roman"/>
              <a:sym typeface="Times New Roman"/>
            </a:endParaRPr>
          </a:p>
        </p:txBody>
      </p:sp>
      <p:graphicFrame>
        <p:nvGraphicFramePr>
          <p:cNvPr id="171" name="Google Shape;171;p24"/>
          <p:cNvGraphicFramePr/>
          <p:nvPr>
            <p:extLst>
              <p:ext uri="{D42A27DB-BD31-4B8C-83A1-F6EECF244321}">
                <p14:modId xmlns:p14="http://schemas.microsoft.com/office/powerpoint/2010/main" val="686565024"/>
              </p:ext>
            </p:extLst>
          </p:nvPr>
        </p:nvGraphicFramePr>
        <p:xfrm>
          <a:off x="1732890" y="3673664"/>
          <a:ext cx="3068900" cy="1443675"/>
        </p:xfrm>
        <a:graphic>
          <a:graphicData uri="http://schemas.openxmlformats.org/drawingml/2006/table">
            <a:tbl>
              <a:tblPr firstRow="1" firstCol="1" bandRow="1">
                <a:noFill/>
                <a:tableStyleId>{349C13E9-A74A-4B9F-A8A3-B784ED3608D0}</a:tableStyleId>
              </a:tblPr>
              <a:tblGrid>
                <a:gridCol w="2005025">
                  <a:extLst>
                    <a:ext uri="{9D8B030D-6E8A-4147-A177-3AD203B41FA5}">
                      <a16:colId xmlns:a16="http://schemas.microsoft.com/office/drawing/2014/main" val="20000"/>
                    </a:ext>
                  </a:extLst>
                </a:gridCol>
                <a:gridCol w="1063875">
                  <a:extLst>
                    <a:ext uri="{9D8B030D-6E8A-4147-A177-3AD203B41FA5}">
                      <a16:colId xmlns:a16="http://schemas.microsoft.com/office/drawing/2014/main" val="20001"/>
                    </a:ext>
                  </a:extLst>
                </a:gridCol>
              </a:tblGrid>
              <a:tr h="201125">
                <a:tc>
                  <a:txBody>
                    <a:bodyPr/>
                    <a:lstStyle/>
                    <a:p>
                      <a:pPr marL="0" marR="0" lvl="0" indent="0" algn="ctr" rtl="0">
                        <a:lnSpc>
                          <a:spcPct val="100000"/>
                        </a:lnSpc>
                        <a:spcBef>
                          <a:spcPts val="0"/>
                        </a:spcBef>
                        <a:spcAft>
                          <a:spcPts val="0"/>
                        </a:spcAft>
                        <a:buNone/>
                      </a:pPr>
                      <a:r>
                        <a:rPr lang="en-US" sz="1100" u="none" strike="noStrike" cap="none"/>
                        <a:t>Motor output voltage</a:t>
                      </a:r>
                      <a:endParaRPr sz="10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t>5V-35V</a:t>
                      </a:r>
                      <a:endParaRPr sz="10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0"/>
                  </a:ext>
                </a:extLst>
              </a:tr>
              <a:tr h="438050">
                <a:tc>
                  <a:txBody>
                    <a:bodyPr/>
                    <a:lstStyle/>
                    <a:p>
                      <a:pPr marL="0" marR="0" lvl="0" indent="0" algn="ctr" rtl="0">
                        <a:lnSpc>
                          <a:spcPct val="100000"/>
                        </a:lnSpc>
                        <a:spcBef>
                          <a:spcPts val="0"/>
                        </a:spcBef>
                        <a:spcAft>
                          <a:spcPts val="0"/>
                        </a:spcAft>
                        <a:buNone/>
                      </a:pPr>
                      <a:r>
                        <a:rPr lang="en-US" sz="1100" u="none" strike="noStrike" cap="none"/>
                        <a:t>Motor output voltage (Recommended)</a:t>
                      </a:r>
                      <a:endParaRPr sz="10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t>7V – 12V</a:t>
                      </a:r>
                      <a:endParaRPr sz="10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1"/>
                  </a:ext>
                </a:extLst>
              </a:tr>
              <a:tr h="201125">
                <a:tc>
                  <a:txBody>
                    <a:bodyPr/>
                    <a:lstStyle/>
                    <a:p>
                      <a:pPr marL="0" marR="0" lvl="0" indent="0" algn="ctr" rtl="0">
                        <a:lnSpc>
                          <a:spcPct val="100000"/>
                        </a:lnSpc>
                        <a:spcBef>
                          <a:spcPts val="0"/>
                        </a:spcBef>
                        <a:spcAft>
                          <a:spcPts val="0"/>
                        </a:spcAft>
                        <a:buNone/>
                      </a:pPr>
                      <a:r>
                        <a:rPr lang="en-US" sz="1100" u="none" strike="noStrike" cap="none"/>
                        <a:t>Logic input voltage</a:t>
                      </a:r>
                      <a:endParaRPr sz="10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t>5V – 7V</a:t>
                      </a:r>
                      <a:endParaRPr sz="10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2"/>
                  </a:ext>
                </a:extLst>
              </a:tr>
              <a:tr h="402250">
                <a:tc>
                  <a:txBody>
                    <a:bodyPr/>
                    <a:lstStyle/>
                    <a:p>
                      <a:pPr marL="0" marR="0" lvl="0" indent="0" algn="ctr" rtl="0">
                        <a:lnSpc>
                          <a:spcPct val="100000"/>
                        </a:lnSpc>
                        <a:spcBef>
                          <a:spcPts val="0"/>
                        </a:spcBef>
                        <a:spcAft>
                          <a:spcPts val="0"/>
                        </a:spcAft>
                        <a:buNone/>
                      </a:pPr>
                      <a:r>
                        <a:rPr lang="en-US" sz="1100" u="none" strike="noStrike" cap="none"/>
                        <a:t>Continuous current per channel</a:t>
                      </a:r>
                      <a:endParaRPr sz="10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a:t>2A</a:t>
                      </a:r>
                      <a:endParaRPr sz="1000" u="none" strike="noStrike" cap="none">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3"/>
                  </a:ext>
                </a:extLst>
              </a:tr>
              <a:tr h="201125">
                <a:tc>
                  <a:txBody>
                    <a:bodyPr/>
                    <a:lstStyle/>
                    <a:p>
                      <a:pPr marL="0" marR="0" lvl="0" indent="0" algn="ctr" rtl="0">
                        <a:lnSpc>
                          <a:spcPct val="100000"/>
                        </a:lnSpc>
                        <a:spcBef>
                          <a:spcPts val="0"/>
                        </a:spcBef>
                        <a:spcAft>
                          <a:spcPts val="0"/>
                        </a:spcAft>
                        <a:buNone/>
                      </a:pPr>
                      <a:r>
                        <a:rPr lang="en-US" sz="1100" u="none" strike="noStrike" cap="none"/>
                        <a:t>Max Power Dissipation</a:t>
                      </a:r>
                      <a:endParaRPr sz="1000" u="none" strike="noStrike" cap="none">
                        <a:latin typeface="Times New Roman"/>
                        <a:ea typeface="Times New Roman"/>
                        <a:cs typeface="Times New Roman"/>
                        <a:sym typeface="Times New Roman"/>
                      </a:endParaRPr>
                    </a:p>
                  </a:txBody>
                  <a:tcPr marL="68575" marR="68575" marT="0" marB="0"/>
                </a:tc>
                <a:tc>
                  <a:txBody>
                    <a:bodyPr/>
                    <a:lstStyle/>
                    <a:p>
                      <a:pPr marL="0" marR="0" lvl="0" indent="0" algn="ctr" rtl="0">
                        <a:lnSpc>
                          <a:spcPct val="100000"/>
                        </a:lnSpc>
                        <a:spcBef>
                          <a:spcPts val="0"/>
                        </a:spcBef>
                        <a:spcAft>
                          <a:spcPts val="0"/>
                        </a:spcAft>
                        <a:buNone/>
                      </a:pPr>
                      <a:r>
                        <a:rPr lang="en-US" sz="1100" u="none" strike="noStrike" cap="none" dirty="0"/>
                        <a:t>25W</a:t>
                      </a:r>
                      <a:endParaRPr sz="1000" u="none" strike="noStrike" cap="none" dirty="0">
                        <a:latin typeface="Times New Roman"/>
                        <a:ea typeface="Times New Roman"/>
                        <a:cs typeface="Times New Roman"/>
                        <a:sym typeface="Times New Roman"/>
                      </a:endParaRPr>
                    </a:p>
                  </a:txBody>
                  <a:tcPr marL="68575" marR="68575" marT="0" marB="0"/>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4315C882-13B7-ED5C-4D5D-478FC3FFEDEA}"/>
              </a:ext>
            </a:extLst>
          </p:cNvPr>
          <p:cNvPicPr>
            <a:picLocks noChangeAspect="1"/>
          </p:cNvPicPr>
          <p:nvPr/>
        </p:nvPicPr>
        <p:blipFill>
          <a:blip r:embed="rId3"/>
          <a:stretch>
            <a:fillRect/>
          </a:stretch>
        </p:blipFill>
        <p:spPr>
          <a:xfrm>
            <a:off x="5714864" y="106202"/>
            <a:ext cx="3041403" cy="40552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idx="4294967295"/>
          </p:nvPr>
        </p:nvSpPr>
        <p:spPr>
          <a:xfrm>
            <a:off x="471237" y="434654"/>
            <a:ext cx="4830337" cy="60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1800" b="1" dirty="0">
                <a:latin typeface="Raleway"/>
                <a:ea typeface="Raleway"/>
                <a:cs typeface="Raleway"/>
                <a:sym typeface="Raleway"/>
              </a:rPr>
              <a:t>W-Fi </a:t>
            </a:r>
            <a:r>
              <a:rPr lang="en-US" sz="1800" dirty="0"/>
              <a:t>Controlled Seamless </a:t>
            </a:r>
            <a:r>
              <a:rPr lang="en-US" sz="1800" b="1" dirty="0">
                <a:latin typeface="Raleway"/>
                <a:ea typeface="Raleway"/>
                <a:cs typeface="Raleway"/>
                <a:sym typeface="Raleway"/>
              </a:rPr>
              <a:t>Navigation </a:t>
            </a:r>
            <a:endParaRPr sz="2000" dirty="0">
              <a:latin typeface="Raleway"/>
              <a:ea typeface="Raleway"/>
              <a:cs typeface="Raleway"/>
              <a:sym typeface="Raleway"/>
            </a:endParaRPr>
          </a:p>
        </p:txBody>
      </p:sp>
      <p:sp>
        <p:nvSpPr>
          <p:cNvPr id="167" name="Google Shape;167;p24"/>
          <p:cNvSpPr txBox="1">
            <a:spLocks noGrp="1"/>
          </p:cNvSpPr>
          <p:nvPr>
            <p:ph type="body" idx="4294967295"/>
          </p:nvPr>
        </p:nvSpPr>
        <p:spPr>
          <a:xfrm>
            <a:off x="260900" y="935354"/>
            <a:ext cx="5206045" cy="844808"/>
          </a:xfrm>
          <a:prstGeom prst="rect">
            <a:avLst/>
          </a:prstGeom>
          <a:noFill/>
          <a:ln>
            <a:noFill/>
          </a:ln>
        </p:spPr>
        <p:txBody>
          <a:bodyPr spcFirstLastPara="1" wrap="square" lIns="91425" tIns="91425" rIns="91425" bIns="91425" anchor="t" anchorCtr="0">
            <a:noAutofit/>
          </a:bodyPr>
          <a:lstStyle/>
          <a:p>
            <a:pPr marL="438150" lvl="0" indent="-285750" algn="just" rtl="0">
              <a:lnSpc>
                <a:spcPct val="95000"/>
              </a:lnSpc>
              <a:spcBef>
                <a:spcPts val="1200"/>
              </a:spcBef>
              <a:spcAft>
                <a:spcPts val="0"/>
              </a:spcAft>
              <a:buClr>
                <a:srgbClr val="000000"/>
              </a:buClr>
              <a:buSzPts val="1200"/>
              <a:buFont typeface="Arial"/>
              <a:buChar char="•"/>
            </a:pPr>
            <a:r>
              <a:rPr lang="en-US" sz="1400" dirty="0">
                <a:solidFill>
                  <a:srgbClr val="000000"/>
                </a:solidFill>
                <a:latin typeface="Times New Roman"/>
                <a:ea typeface="Times New Roman"/>
                <a:cs typeface="Times New Roman"/>
                <a:sym typeface="Times New Roman"/>
              </a:rPr>
              <a:t>For navigation, we are using a mobile application</a:t>
            </a:r>
          </a:p>
          <a:p>
            <a:pPr marL="438150" lvl="0" indent="-285750" algn="just" rtl="0">
              <a:lnSpc>
                <a:spcPct val="95000"/>
              </a:lnSpc>
              <a:spcBef>
                <a:spcPts val="1200"/>
              </a:spcBef>
              <a:spcAft>
                <a:spcPts val="0"/>
              </a:spcAft>
              <a:buClr>
                <a:srgbClr val="000000"/>
              </a:buClr>
              <a:buSzPts val="1200"/>
              <a:buFont typeface="Arial"/>
              <a:buChar char="•"/>
            </a:pPr>
            <a:r>
              <a:rPr lang="en-US" sz="1400" dirty="0">
                <a:solidFill>
                  <a:srgbClr val="000000"/>
                </a:solidFill>
                <a:latin typeface="Times New Roman"/>
                <a:ea typeface="Times New Roman"/>
                <a:cs typeface="Times New Roman"/>
                <a:sym typeface="Times New Roman"/>
              </a:rPr>
              <a:t>Our Device can move in Forward, backward, left and right direction</a:t>
            </a:r>
          </a:p>
          <a:p>
            <a:pPr marL="438150" lvl="0" indent="-285750" algn="just" rtl="0">
              <a:lnSpc>
                <a:spcPct val="95000"/>
              </a:lnSpc>
              <a:spcBef>
                <a:spcPts val="1200"/>
              </a:spcBef>
              <a:spcAft>
                <a:spcPts val="0"/>
              </a:spcAft>
              <a:buClr>
                <a:srgbClr val="000000"/>
              </a:buClr>
              <a:buSzPts val="1200"/>
              <a:buFont typeface="Arial"/>
              <a:buChar char="•"/>
            </a:pPr>
            <a:r>
              <a:rPr lang="en-US" sz="1400" dirty="0">
                <a:solidFill>
                  <a:srgbClr val="000000"/>
                </a:solidFill>
                <a:latin typeface="Times New Roman"/>
                <a:ea typeface="Times New Roman"/>
                <a:cs typeface="Times New Roman"/>
                <a:sym typeface="Times New Roman"/>
              </a:rPr>
              <a:t>We can adjust the speed of motor rotation </a:t>
            </a:r>
          </a:p>
          <a:p>
            <a:pPr marL="438150" lvl="0" indent="-285750" algn="just" rtl="0">
              <a:lnSpc>
                <a:spcPct val="95000"/>
              </a:lnSpc>
              <a:spcBef>
                <a:spcPts val="1200"/>
              </a:spcBef>
              <a:spcAft>
                <a:spcPts val="0"/>
              </a:spcAft>
              <a:buClr>
                <a:srgbClr val="000000"/>
              </a:buClr>
              <a:buSzPts val="1200"/>
              <a:buFont typeface="Arial"/>
              <a:buChar char="•"/>
            </a:pPr>
            <a:endParaRPr dirty="0"/>
          </a:p>
          <a:p>
            <a:pPr marL="438150" lvl="0" indent="-209550" algn="just" rtl="0">
              <a:lnSpc>
                <a:spcPct val="95000"/>
              </a:lnSpc>
              <a:spcBef>
                <a:spcPts val="1200"/>
              </a:spcBef>
              <a:spcAft>
                <a:spcPts val="0"/>
              </a:spcAft>
              <a:buClr>
                <a:srgbClr val="000000"/>
              </a:buClr>
              <a:buSzPts val="1200"/>
              <a:buFont typeface="Arial"/>
              <a:buNone/>
            </a:pPr>
            <a:endParaRPr sz="1400" dirty="0">
              <a:solidFill>
                <a:srgbClr val="000000"/>
              </a:solidFill>
              <a:latin typeface="Times New Roman"/>
              <a:ea typeface="Times New Roman"/>
              <a:cs typeface="Times New Roman"/>
              <a:sym typeface="Times New Roman"/>
            </a:endParaRPr>
          </a:p>
          <a:p>
            <a:pPr marL="609600" lvl="1" indent="0" algn="just" rtl="0">
              <a:lnSpc>
                <a:spcPct val="95000"/>
              </a:lnSpc>
              <a:spcBef>
                <a:spcPts val="1200"/>
              </a:spcBef>
              <a:spcAft>
                <a:spcPts val="0"/>
              </a:spcAft>
              <a:buClr>
                <a:srgbClr val="000000"/>
              </a:buClr>
              <a:buSzPts val="1200"/>
              <a:buNone/>
            </a:pPr>
            <a:endParaRPr sz="1200" dirty="0">
              <a:solidFill>
                <a:srgbClr val="000000"/>
              </a:solidFill>
              <a:latin typeface="Times New Roman"/>
              <a:ea typeface="Times New Roman"/>
              <a:cs typeface="Times New Roman"/>
              <a:sym typeface="Times New Roman"/>
            </a:endParaRPr>
          </a:p>
        </p:txBody>
      </p:sp>
      <p:sp>
        <p:nvSpPr>
          <p:cNvPr id="168" name="Google Shape;168;p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22</a:t>
            </a:fld>
            <a:endParaRPr/>
          </a:p>
        </p:txBody>
      </p:sp>
      <p:sp>
        <p:nvSpPr>
          <p:cNvPr id="170" name="Google Shape;170;p24"/>
          <p:cNvSpPr txBox="1"/>
          <p:nvPr/>
        </p:nvSpPr>
        <p:spPr>
          <a:xfrm>
            <a:off x="6569927" y="4432603"/>
            <a:ext cx="2783134" cy="393600"/>
          </a:xfrm>
          <a:prstGeom prst="rect">
            <a:avLst/>
          </a:prstGeom>
          <a:noFill/>
          <a:ln>
            <a:noFill/>
          </a:ln>
        </p:spPr>
        <p:txBody>
          <a:bodyPr spcFirstLastPara="1" wrap="square" lIns="91425" tIns="91425" rIns="91425" bIns="91425" anchor="t" anchorCtr="0">
            <a:noAutofit/>
          </a:bodyPr>
          <a:lstStyle/>
          <a:p>
            <a:pPr marL="152400" marR="0" lvl="0" indent="0" algn="just" rtl="0">
              <a:lnSpc>
                <a:spcPct val="95000"/>
              </a:lnSpc>
              <a:spcBef>
                <a:spcPts val="1200"/>
              </a:spcBef>
              <a:spcAft>
                <a:spcPts val="0"/>
              </a:spcAft>
              <a:buClr>
                <a:srgbClr val="000000"/>
              </a:buClr>
              <a:buSzPts val="1200"/>
              <a:buFont typeface="Lato"/>
              <a:buNone/>
            </a:pPr>
            <a:r>
              <a:rPr lang="en-US" sz="1000" b="1" i="0" u="none" strike="noStrike" cap="none" dirty="0">
                <a:solidFill>
                  <a:srgbClr val="000000"/>
                </a:solidFill>
                <a:latin typeface="Times New Roman"/>
                <a:ea typeface="Times New Roman"/>
                <a:cs typeface="Times New Roman"/>
                <a:sym typeface="Times New Roman"/>
              </a:rPr>
              <a:t>Figure:</a:t>
            </a:r>
            <a:r>
              <a:rPr lang="en-US" sz="1000" b="0" i="0" u="none" strike="noStrike" cap="none" dirty="0">
                <a:solidFill>
                  <a:srgbClr val="000000"/>
                </a:solidFill>
                <a:latin typeface="Times New Roman"/>
                <a:ea typeface="Times New Roman"/>
                <a:cs typeface="Times New Roman"/>
                <a:sym typeface="Times New Roman"/>
              </a:rPr>
              <a:t> Android app for navigation</a:t>
            </a:r>
            <a:endParaRPr sz="1000" b="0" i="0" u="none" strike="noStrike" cap="none" dirty="0">
              <a:solidFill>
                <a:srgbClr val="000000"/>
              </a:solidFill>
              <a:latin typeface="Times New Roman"/>
              <a:ea typeface="Times New Roman"/>
              <a:cs typeface="Times New Roman"/>
              <a:sym typeface="Times New Roman"/>
            </a:endParaRPr>
          </a:p>
        </p:txBody>
      </p:sp>
      <p:pic>
        <p:nvPicPr>
          <p:cNvPr id="8" name="Picture 7">
            <a:extLst>
              <a:ext uri="{FF2B5EF4-FFF2-40B4-BE49-F238E27FC236}">
                <a16:creationId xmlns:a16="http://schemas.microsoft.com/office/drawing/2014/main" id="{45B61565-4137-1F6C-8959-AFF041C6DAAB}"/>
              </a:ext>
            </a:extLst>
          </p:cNvPr>
          <p:cNvPicPr>
            <a:picLocks noChangeAspect="1"/>
          </p:cNvPicPr>
          <p:nvPr/>
        </p:nvPicPr>
        <p:blipFill>
          <a:blip r:embed="rId3"/>
          <a:stretch>
            <a:fillRect/>
          </a:stretch>
        </p:blipFill>
        <p:spPr>
          <a:xfrm>
            <a:off x="6493325" y="79610"/>
            <a:ext cx="2448559" cy="4352993"/>
          </a:xfrm>
          <a:prstGeom prst="rect">
            <a:avLst/>
          </a:prstGeom>
        </p:spPr>
      </p:pic>
    </p:spTree>
    <p:extLst>
      <p:ext uri="{BB962C8B-B14F-4D97-AF65-F5344CB8AC3E}">
        <p14:creationId xmlns:p14="http://schemas.microsoft.com/office/powerpoint/2010/main" val="1385600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484133" y="557940"/>
            <a:ext cx="5194362"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3000"/>
              <a:buNone/>
            </a:pPr>
            <a:r>
              <a:rPr lang="en-US" sz="2400" dirty="0"/>
              <a:t>IR Sensor For Trash Level Detection</a:t>
            </a:r>
            <a:endParaRPr dirty="0"/>
          </a:p>
        </p:txBody>
      </p:sp>
      <p:sp>
        <p:nvSpPr>
          <p:cNvPr id="178" name="Google Shape;178;p25"/>
          <p:cNvSpPr txBox="1">
            <a:spLocks noGrp="1"/>
          </p:cNvSpPr>
          <p:nvPr>
            <p:ph type="body" idx="1"/>
          </p:nvPr>
        </p:nvSpPr>
        <p:spPr>
          <a:xfrm>
            <a:off x="605906" y="1193340"/>
            <a:ext cx="3837824" cy="2971774"/>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ct val="90000"/>
              <a:buChar char="●"/>
            </a:pPr>
            <a:r>
              <a:rPr lang="en-US" sz="1400" dirty="0">
                <a:solidFill>
                  <a:schemeClr val="dk2"/>
                </a:solidFill>
                <a:latin typeface="Times New Roman"/>
                <a:ea typeface="Times New Roman"/>
                <a:cs typeface="Times New Roman"/>
                <a:sym typeface="Times New Roman"/>
              </a:rPr>
              <a:t>The IR sensor module contains an infrared detector (usually a photodiode) that is sensitive to infrared radiation.</a:t>
            </a:r>
            <a:endParaRPr dirty="0"/>
          </a:p>
          <a:p>
            <a:pPr marL="457200" lvl="0" indent="-342900" algn="l" rtl="0">
              <a:lnSpc>
                <a:spcPct val="115000"/>
              </a:lnSpc>
              <a:spcBef>
                <a:spcPts val="0"/>
              </a:spcBef>
              <a:spcAft>
                <a:spcPts val="0"/>
              </a:spcAft>
              <a:buSzPct val="90000"/>
              <a:buChar char="●"/>
            </a:pPr>
            <a:r>
              <a:rPr lang="en-US" sz="1400" dirty="0">
                <a:solidFill>
                  <a:schemeClr val="dk2"/>
                </a:solidFill>
                <a:latin typeface="Times New Roman"/>
                <a:ea typeface="Times New Roman"/>
                <a:cs typeface="Times New Roman"/>
                <a:sym typeface="Times New Roman"/>
              </a:rPr>
              <a:t>The output of the IR sensor module can be either analog or digital, depending on the specific sensor module.</a:t>
            </a:r>
            <a:endParaRPr sz="1400" dirty="0">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SzPct val="90000"/>
              <a:buChar char="●"/>
            </a:pPr>
            <a:r>
              <a:rPr lang="en-US" sz="1400" dirty="0">
                <a:solidFill>
                  <a:schemeClr val="dk2"/>
                </a:solidFill>
                <a:latin typeface="Times New Roman"/>
                <a:ea typeface="Times New Roman"/>
                <a:cs typeface="Times New Roman"/>
                <a:sym typeface="Times New Roman"/>
              </a:rPr>
              <a:t>The Arduino can read the sensor's output value using a digital pin set as an input. </a:t>
            </a:r>
            <a:endParaRPr sz="1400" dirty="0">
              <a:solidFill>
                <a:schemeClr val="dk2"/>
              </a:solidFill>
            </a:endParaRPr>
          </a:p>
        </p:txBody>
      </p:sp>
      <p:sp>
        <p:nvSpPr>
          <p:cNvPr id="179" name="Google Shape;179;p2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23</a:t>
            </a:fld>
            <a:endParaRPr/>
          </a:p>
        </p:txBody>
      </p:sp>
      <p:sp>
        <p:nvSpPr>
          <p:cNvPr id="181" name="Google Shape;181;p25"/>
          <p:cNvSpPr txBox="1"/>
          <p:nvPr/>
        </p:nvSpPr>
        <p:spPr>
          <a:xfrm>
            <a:off x="5418384" y="3744820"/>
            <a:ext cx="3246961" cy="246221"/>
          </a:xfrm>
          <a:prstGeom prst="rect">
            <a:avLst/>
          </a:prstGeom>
          <a:noFill/>
          <a:ln>
            <a:noFill/>
          </a:ln>
        </p:spPr>
        <p:txBody>
          <a:bodyPr spcFirstLastPara="1" wrap="square" lIns="91425" tIns="45700" rIns="91425" bIns="45700" anchor="t" anchorCtr="0">
            <a:spAutoFit/>
          </a:bodyPr>
          <a:lstStyle/>
          <a:p>
            <a:pPr marL="457200" marR="0" lvl="0" indent="0" algn="just" rtl="0">
              <a:lnSpc>
                <a:spcPct val="100000"/>
              </a:lnSpc>
              <a:spcBef>
                <a:spcPts val="0"/>
              </a:spcBef>
              <a:spcAft>
                <a:spcPts val="0"/>
              </a:spcAft>
              <a:buNone/>
            </a:pPr>
            <a:r>
              <a:rPr lang="en-US" sz="1000" b="1" i="0" u="none" strike="noStrike" cap="none" dirty="0">
                <a:solidFill>
                  <a:srgbClr val="000000"/>
                </a:solidFill>
                <a:latin typeface="Times New Roman"/>
                <a:ea typeface="Times New Roman"/>
                <a:cs typeface="Times New Roman"/>
                <a:sym typeface="Times New Roman"/>
              </a:rPr>
              <a:t>Figure</a:t>
            </a:r>
            <a:r>
              <a:rPr lang="en-US" sz="1000" b="0" i="0" u="none" strike="noStrike" cap="none" dirty="0">
                <a:solidFill>
                  <a:srgbClr val="000000"/>
                </a:solidFill>
                <a:latin typeface="Times New Roman"/>
                <a:ea typeface="Times New Roman"/>
                <a:cs typeface="Times New Roman"/>
                <a:sym typeface="Times New Roman"/>
              </a:rPr>
              <a:t>: IR Sensor for trash level detection</a:t>
            </a:r>
            <a:endParaRPr sz="1000" b="0" i="0" u="none" strike="noStrike" cap="none" dirty="0">
              <a:solidFill>
                <a:srgbClr val="000000"/>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1023BA99-3ADE-5673-8E5E-B9A58891342D}"/>
              </a:ext>
            </a:extLst>
          </p:cNvPr>
          <p:cNvPicPr>
            <a:picLocks noChangeAspect="1"/>
          </p:cNvPicPr>
          <p:nvPr/>
        </p:nvPicPr>
        <p:blipFill>
          <a:blip r:embed="rId3"/>
          <a:stretch>
            <a:fillRect/>
          </a:stretch>
        </p:blipFill>
        <p:spPr>
          <a:xfrm>
            <a:off x="4700272" y="1193340"/>
            <a:ext cx="4346427" cy="20999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70461" y="552045"/>
            <a:ext cx="7562979"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000000"/>
                </a:solidFill>
                <a:latin typeface="Times New Roman"/>
                <a:ea typeface="Times New Roman"/>
                <a:cs typeface="Times New Roman"/>
                <a:sym typeface="Times New Roman"/>
              </a:rPr>
              <a:t>Camera Integration With ESP-32</a:t>
            </a:r>
            <a:endParaRPr sz="2400" dirty="0">
              <a:latin typeface="Times New Roman"/>
              <a:ea typeface="Times New Roman"/>
              <a:cs typeface="Times New Roman"/>
              <a:sym typeface="Times New Roman"/>
            </a:endParaRPr>
          </a:p>
        </p:txBody>
      </p:sp>
      <p:sp>
        <p:nvSpPr>
          <p:cNvPr id="187" name="Google Shape;187;p26"/>
          <p:cNvSpPr txBox="1">
            <a:spLocks noGrp="1"/>
          </p:cNvSpPr>
          <p:nvPr>
            <p:ph type="body" idx="1"/>
          </p:nvPr>
        </p:nvSpPr>
        <p:spPr>
          <a:xfrm>
            <a:off x="770460" y="1460091"/>
            <a:ext cx="5163411" cy="1886223"/>
          </a:xfrm>
          <a:prstGeom prst="rect">
            <a:avLst/>
          </a:prstGeom>
        </p:spPr>
        <p:txBody>
          <a:bodyPr spcFirstLastPara="1" wrap="square" lIns="91425" tIns="91425" rIns="91425" bIns="91425" anchor="t" anchorCtr="0">
            <a:normAutofit lnSpcReduction="10000"/>
          </a:bodyPr>
          <a:lstStyle/>
          <a:p>
            <a:pPr marL="457200" lvl="0" indent="-334327" algn="l" rtl="0">
              <a:spcBef>
                <a:spcPts val="0"/>
              </a:spcBef>
              <a:spcAft>
                <a:spcPts val="0"/>
              </a:spcAft>
              <a:buSzPct val="90000"/>
              <a:buFont typeface="Times New Roman"/>
              <a:buChar char="●"/>
            </a:pPr>
            <a:r>
              <a:rPr lang="en-US" sz="1400" b="0" i="0" dirty="0">
                <a:solidFill>
                  <a:schemeClr val="bg2"/>
                </a:solidFill>
                <a:effectLst/>
                <a:latin typeface="Times New Roman" panose="02020603050405020304" pitchFamily="18" charset="0"/>
                <a:cs typeface="Times New Roman" panose="02020603050405020304" pitchFamily="18" charset="0"/>
              </a:rPr>
              <a:t>ESP32 is a series of low-cost, low-power system on a chip microcontrollers with integrated Wi-Fi and dual-mode Bluetooth.</a:t>
            </a:r>
            <a:endParaRPr lang="en-US" sz="1400" dirty="0">
              <a:solidFill>
                <a:schemeClr val="bg2"/>
              </a:solidFill>
              <a:latin typeface="Times New Roman" panose="02020603050405020304" pitchFamily="18" charset="0"/>
              <a:ea typeface="Times New Roman"/>
              <a:cs typeface="Times New Roman" panose="02020603050405020304" pitchFamily="18" charset="0"/>
              <a:sym typeface="Times New Roman"/>
            </a:endParaRPr>
          </a:p>
          <a:p>
            <a:pPr marL="457200" lvl="0" indent="-334327" algn="l" rtl="0">
              <a:spcBef>
                <a:spcPts val="0"/>
              </a:spcBef>
              <a:spcAft>
                <a:spcPts val="0"/>
              </a:spcAft>
              <a:buSzPct val="90000"/>
              <a:buFont typeface="Times New Roman"/>
              <a:buChar char="●"/>
            </a:pPr>
            <a:r>
              <a:rPr lang="en-US" sz="1400" dirty="0">
                <a:solidFill>
                  <a:schemeClr val="bg2"/>
                </a:solidFill>
                <a:latin typeface="Times New Roman" panose="02020603050405020304" pitchFamily="18" charset="0"/>
                <a:ea typeface="Times New Roman"/>
                <a:cs typeface="Times New Roman" panose="02020603050405020304" pitchFamily="18" charset="0"/>
                <a:sym typeface="Times New Roman"/>
              </a:rPr>
              <a:t>Stream real-time video footage using ESP-32 camera module</a:t>
            </a:r>
            <a:endParaRPr sz="1400" dirty="0">
              <a:solidFill>
                <a:schemeClr val="bg2"/>
              </a:solidFill>
              <a:latin typeface="Times New Roman" panose="02020603050405020304" pitchFamily="18" charset="0"/>
              <a:ea typeface="Times New Roman"/>
              <a:cs typeface="Times New Roman" panose="02020603050405020304" pitchFamily="18" charset="0"/>
              <a:sym typeface="Times New Roman"/>
            </a:endParaRPr>
          </a:p>
          <a:p>
            <a:pPr marL="457200" lvl="0" indent="-334327" algn="l" rtl="0">
              <a:spcBef>
                <a:spcPts val="0"/>
              </a:spcBef>
              <a:spcAft>
                <a:spcPts val="0"/>
              </a:spcAft>
              <a:buSzPct val="90000"/>
              <a:buFont typeface="Times New Roman"/>
              <a:buChar char="●"/>
            </a:pPr>
            <a:r>
              <a:rPr lang="en-US" sz="1400" dirty="0">
                <a:solidFill>
                  <a:schemeClr val="bg2"/>
                </a:solidFill>
                <a:latin typeface="Times New Roman" panose="02020603050405020304" pitchFamily="18" charset="0"/>
                <a:ea typeface="Times New Roman"/>
                <a:cs typeface="Times New Roman" panose="02020603050405020304" pitchFamily="18" charset="0"/>
                <a:sym typeface="Times New Roman"/>
              </a:rPr>
              <a:t>View live video in any browser with the generated public IP address</a:t>
            </a:r>
          </a:p>
          <a:p>
            <a:pPr marL="457200" lvl="0" indent="-334327" algn="l" rtl="0">
              <a:spcBef>
                <a:spcPts val="0"/>
              </a:spcBef>
              <a:spcAft>
                <a:spcPts val="0"/>
              </a:spcAft>
              <a:buSzPct val="90000"/>
              <a:buFont typeface="Times New Roman"/>
              <a:buChar char="●"/>
            </a:pPr>
            <a:r>
              <a:rPr lang="en-US" sz="1400" dirty="0">
                <a:solidFill>
                  <a:schemeClr val="bg2"/>
                </a:solidFill>
                <a:latin typeface="Times New Roman" panose="02020603050405020304" pitchFamily="18" charset="0"/>
                <a:ea typeface="Times New Roman"/>
                <a:cs typeface="Times New Roman" panose="02020603050405020304" pitchFamily="18" charset="0"/>
                <a:sym typeface="Times New Roman"/>
              </a:rPr>
              <a:t>Keep an eye on your surroundings through the ESP-32 camera</a:t>
            </a:r>
            <a:endParaRPr dirty="0">
              <a:solidFill>
                <a:schemeClr val="bg2"/>
              </a:solidFill>
              <a:latin typeface="Times New Roman" panose="02020603050405020304" pitchFamily="18" charset="0"/>
              <a:cs typeface="Times New Roman" panose="02020603050405020304" pitchFamily="18" charset="0"/>
            </a:endParaRPr>
          </a:p>
        </p:txBody>
      </p:sp>
      <p:sp>
        <p:nvSpPr>
          <p:cNvPr id="188" name="Google Shape;188;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24</a:t>
            </a:fld>
            <a:endParaRPr/>
          </a:p>
        </p:txBody>
      </p:sp>
      <p:pic>
        <p:nvPicPr>
          <p:cNvPr id="3" name="Picture 2">
            <a:extLst>
              <a:ext uri="{FF2B5EF4-FFF2-40B4-BE49-F238E27FC236}">
                <a16:creationId xmlns:a16="http://schemas.microsoft.com/office/drawing/2014/main" id="{BD536E1B-CB55-6A5F-A4A8-A04F053A423A}"/>
              </a:ext>
            </a:extLst>
          </p:cNvPr>
          <p:cNvPicPr>
            <a:picLocks noChangeAspect="1"/>
          </p:cNvPicPr>
          <p:nvPr/>
        </p:nvPicPr>
        <p:blipFill>
          <a:blip r:embed="rId3"/>
          <a:stretch>
            <a:fillRect/>
          </a:stretch>
        </p:blipFill>
        <p:spPr>
          <a:xfrm>
            <a:off x="6114720" y="1132054"/>
            <a:ext cx="2383279" cy="3177705"/>
          </a:xfrm>
          <a:prstGeom prst="rect">
            <a:avLst/>
          </a:prstGeom>
        </p:spPr>
      </p:pic>
      <p:sp>
        <p:nvSpPr>
          <p:cNvPr id="5" name="TextBox 4">
            <a:extLst>
              <a:ext uri="{FF2B5EF4-FFF2-40B4-BE49-F238E27FC236}">
                <a16:creationId xmlns:a16="http://schemas.microsoft.com/office/drawing/2014/main" id="{DB3658B3-8D1D-341D-4091-D2E8CBF4525F}"/>
              </a:ext>
            </a:extLst>
          </p:cNvPr>
          <p:cNvSpPr txBox="1"/>
          <p:nvPr/>
        </p:nvSpPr>
        <p:spPr>
          <a:xfrm>
            <a:off x="6114720" y="4365080"/>
            <a:ext cx="2153791" cy="226375"/>
          </a:xfrm>
          <a:prstGeom prst="rect">
            <a:avLst/>
          </a:prstGeom>
          <a:noFill/>
        </p:spPr>
        <p:txBody>
          <a:bodyPr wrap="square">
            <a:spAutoFit/>
          </a:bodyPr>
          <a:lstStyle/>
          <a:p>
            <a:pPr marL="152400" marR="0" lvl="0" indent="0" algn="just" rtl="0">
              <a:lnSpc>
                <a:spcPct val="95000"/>
              </a:lnSpc>
              <a:spcBef>
                <a:spcPts val="1200"/>
              </a:spcBef>
              <a:spcAft>
                <a:spcPts val="0"/>
              </a:spcAft>
              <a:buClr>
                <a:srgbClr val="000000"/>
              </a:buClr>
              <a:buSzPts val="1200"/>
              <a:buFont typeface="Lato"/>
              <a:buNone/>
            </a:pPr>
            <a:r>
              <a:rPr lang="en-US" sz="900" b="1" i="0" u="none" strike="noStrike" cap="none" dirty="0">
                <a:solidFill>
                  <a:srgbClr val="000000"/>
                </a:solidFill>
                <a:latin typeface="Times New Roman"/>
                <a:ea typeface="Times New Roman"/>
                <a:cs typeface="Times New Roman"/>
                <a:sym typeface="Times New Roman"/>
              </a:rPr>
              <a:t>Figure:</a:t>
            </a:r>
            <a:r>
              <a:rPr lang="en-US" sz="900" b="0" i="0" u="none" strike="noStrike" cap="none" dirty="0">
                <a:solidFill>
                  <a:srgbClr val="000000"/>
                </a:solidFill>
                <a:latin typeface="Times New Roman"/>
                <a:ea typeface="Times New Roman"/>
                <a:cs typeface="Times New Roman"/>
                <a:sym typeface="Times New Roman"/>
              </a:rPr>
              <a:t> </a:t>
            </a:r>
            <a:r>
              <a:rPr lang="en-US" sz="900" dirty="0">
                <a:latin typeface="Times New Roman"/>
                <a:ea typeface="Times New Roman"/>
                <a:cs typeface="Times New Roman"/>
                <a:sym typeface="Times New Roman"/>
              </a:rPr>
              <a:t>ESP32 for Real Time Footage</a:t>
            </a:r>
            <a:endParaRPr lang="en-US" sz="9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935182" y="575950"/>
            <a:ext cx="7786668"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sz="2400"/>
              <a:t>Future Plan</a:t>
            </a:r>
            <a:endParaRPr/>
          </a:p>
        </p:txBody>
      </p:sp>
      <p:sp>
        <p:nvSpPr>
          <p:cNvPr id="208" name="Google Shape;208;p29"/>
          <p:cNvSpPr txBox="1">
            <a:spLocks noGrp="1"/>
          </p:cNvSpPr>
          <p:nvPr>
            <p:ph type="body" idx="1"/>
          </p:nvPr>
        </p:nvSpPr>
        <p:spPr>
          <a:xfrm>
            <a:off x="853640" y="1274836"/>
            <a:ext cx="8017986" cy="1536458"/>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ct val="90000"/>
              <a:buChar char="●"/>
            </a:pPr>
            <a:r>
              <a:rPr lang="en-US" sz="1400" b="0" i="0" dirty="0">
                <a:solidFill>
                  <a:schemeClr val="bg2"/>
                </a:solidFill>
                <a:latin typeface="Times New Roman" panose="02020603050405020304" pitchFamily="18" charset="0"/>
                <a:ea typeface="Roboto"/>
                <a:cs typeface="Times New Roman" panose="02020603050405020304" pitchFamily="18" charset="0"/>
                <a:sym typeface="Roboto"/>
              </a:rPr>
              <a:t>The aim is to enhance the efficiency of trash cleaning robot and contribute to the preservation of our lakes</a:t>
            </a:r>
          </a:p>
          <a:p>
            <a:pPr marL="457200" lvl="0" indent="-342900" algn="l" rtl="0">
              <a:lnSpc>
                <a:spcPct val="115000"/>
              </a:lnSpc>
              <a:spcBef>
                <a:spcPts val="0"/>
              </a:spcBef>
              <a:spcAft>
                <a:spcPts val="0"/>
              </a:spcAft>
              <a:buSzPct val="90000"/>
              <a:buChar char="●"/>
            </a:pPr>
            <a:r>
              <a:rPr lang="en-US" sz="1400" dirty="0">
                <a:solidFill>
                  <a:schemeClr val="bg2"/>
                </a:solidFill>
                <a:latin typeface="Times New Roman" panose="02020603050405020304" pitchFamily="18" charset="0"/>
                <a:ea typeface="Roboto"/>
                <a:cs typeface="Times New Roman" panose="02020603050405020304" pitchFamily="18" charset="0"/>
                <a:sym typeface="Roboto"/>
              </a:rPr>
              <a:t>Getting Real-time video footage using ESP-32</a:t>
            </a:r>
          </a:p>
          <a:p>
            <a:pPr marL="457200" lvl="0" indent="-342900" algn="l" rtl="0">
              <a:lnSpc>
                <a:spcPct val="115000"/>
              </a:lnSpc>
              <a:spcBef>
                <a:spcPts val="0"/>
              </a:spcBef>
              <a:spcAft>
                <a:spcPts val="0"/>
              </a:spcAft>
              <a:buSzPct val="90000"/>
              <a:buChar char="●"/>
            </a:pPr>
            <a:r>
              <a:rPr lang="en-US" sz="1400" dirty="0">
                <a:solidFill>
                  <a:schemeClr val="bg2"/>
                </a:solidFill>
                <a:latin typeface="Times New Roman" panose="02020603050405020304" pitchFamily="18" charset="0"/>
                <a:ea typeface="Roboto"/>
                <a:cs typeface="Times New Roman" panose="02020603050405020304" pitchFamily="18" charset="0"/>
                <a:sym typeface="Roboto"/>
              </a:rPr>
              <a:t>Image processing and object detection using ESP-32 camera module with YOLO v7 </a:t>
            </a:r>
            <a:endParaRPr lang="en-US" sz="1400" dirty="0">
              <a:solidFill>
                <a:schemeClr val="bg2"/>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SzPct val="90000"/>
              <a:buChar char="●"/>
            </a:pPr>
            <a:r>
              <a:rPr lang="en-US" sz="1400" dirty="0">
                <a:solidFill>
                  <a:schemeClr val="bg2"/>
                </a:solidFill>
                <a:latin typeface="Times New Roman" panose="02020603050405020304" pitchFamily="18" charset="0"/>
                <a:cs typeface="Times New Roman" panose="02020603050405020304" pitchFamily="18" charset="0"/>
              </a:rPr>
              <a:t>Measuring battery consumption level during operating time and idle time</a:t>
            </a:r>
            <a:endParaRPr lang="en-US" sz="1400" b="0" i="0" dirty="0">
              <a:solidFill>
                <a:schemeClr val="bg2"/>
              </a:solidFill>
              <a:latin typeface="Times New Roman" panose="02020603050405020304" pitchFamily="18" charset="0"/>
              <a:ea typeface="Roboto"/>
              <a:cs typeface="Times New Roman" panose="02020603050405020304" pitchFamily="18" charset="0"/>
              <a:sym typeface="Roboto"/>
            </a:endParaRPr>
          </a:p>
          <a:p>
            <a:pPr marL="457200" lvl="0" indent="-342900" algn="l" rtl="0">
              <a:lnSpc>
                <a:spcPct val="115000"/>
              </a:lnSpc>
              <a:spcBef>
                <a:spcPts val="0"/>
              </a:spcBef>
              <a:spcAft>
                <a:spcPts val="0"/>
              </a:spcAft>
              <a:buSzPct val="90000"/>
              <a:buChar char="●"/>
            </a:pPr>
            <a:endParaRPr lang="en-US" sz="1400" b="0" i="0" dirty="0">
              <a:solidFill>
                <a:srgbClr val="202124"/>
              </a:solidFill>
              <a:latin typeface="Times New Roman" panose="02020603050405020304" pitchFamily="18" charset="0"/>
              <a:ea typeface="Roboto"/>
              <a:cs typeface="Times New Roman" panose="02020603050405020304" pitchFamily="18" charset="0"/>
              <a:sym typeface="Roboto"/>
            </a:endParaRPr>
          </a:p>
        </p:txBody>
      </p:sp>
      <p:sp>
        <p:nvSpPr>
          <p:cNvPr id="209" name="Google Shape;209;p2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747209" y="644570"/>
            <a:ext cx="5215845"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5267"/>
              <a:buFont typeface="Arial"/>
              <a:buNone/>
            </a:pPr>
            <a:r>
              <a:rPr lang="en-US" sz="2700" dirty="0">
                <a:solidFill>
                  <a:schemeClr val="dk2"/>
                </a:solidFill>
              </a:rPr>
              <a:t>Results (upon manual testing)</a:t>
            </a:r>
            <a:endParaRPr sz="3900" dirty="0"/>
          </a:p>
        </p:txBody>
      </p:sp>
      <p:sp>
        <p:nvSpPr>
          <p:cNvPr id="215" name="Google Shape;215;p30"/>
          <p:cNvSpPr txBox="1">
            <a:spLocks noGrp="1"/>
          </p:cNvSpPr>
          <p:nvPr>
            <p:ph type="body" idx="1"/>
          </p:nvPr>
        </p:nvSpPr>
        <p:spPr>
          <a:xfrm>
            <a:off x="747209" y="1414845"/>
            <a:ext cx="7881225" cy="1816900"/>
          </a:xfrm>
          <a:prstGeom prst="rect">
            <a:avLst/>
          </a:prstGeom>
          <a:noFill/>
          <a:ln>
            <a:noFill/>
          </a:ln>
        </p:spPr>
        <p:txBody>
          <a:bodyPr spcFirstLastPara="1" wrap="square" lIns="91425" tIns="91425" rIns="91425" bIns="91425" anchor="t" anchorCtr="0">
            <a:normAutofit/>
          </a:bodyPr>
          <a:lstStyle/>
          <a:p>
            <a:pPr marL="285750" lvl="0" indent="-285750" algn="l" rtl="0">
              <a:lnSpc>
                <a:spcPct val="115000"/>
              </a:lnSpc>
              <a:spcBef>
                <a:spcPts val="1200"/>
              </a:spcBef>
              <a:spcAft>
                <a:spcPts val="0"/>
              </a:spcAft>
              <a:buClr>
                <a:schemeClr val="dk2"/>
              </a:buClr>
              <a:buSzPts val="856"/>
              <a:buChar char="●"/>
            </a:pPr>
            <a:r>
              <a:rPr lang="en-US" sz="1400" dirty="0">
                <a:solidFill>
                  <a:schemeClr val="dk2"/>
                </a:solidFill>
                <a:latin typeface="Times New Roman"/>
                <a:ea typeface="Times New Roman"/>
                <a:cs typeface="Times New Roman"/>
                <a:sym typeface="Times New Roman"/>
              </a:rPr>
              <a:t>The robot will mostly be designed to make a very helpful system to remove water impurities like plastics, floating waste, and polyethene which is floating on the surface of a lake</a:t>
            </a:r>
            <a:endParaRPr dirty="0"/>
          </a:p>
          <a:p>
            <a:pPr marL="285750" lvl="0" indent="-285750" algn="l" rtl="0">
              <a:lnSpc>
                <a:spcPct val="115000"/>
              </a:lnSpc>
              <a:spcBef>
                <a:spcPts val="1200"/>
              </a:spcBef>
              <a:spcAft>
                <a:spcPts val="0"/>
              </a:spcAft>
              <a:buClr>
                <a:schemeClr val="dk2"/>
              </a:buClr>
              <a:buSzPts val="856"/>
              <a:buChar char="●"/>
            </a:pPr>
            <a:r>
              <a:rPr lang="en-US" sz="1400" dirty="0">
                <a:solidFill>
                  <a:schemeClr val="dk2"/>
                </a:solidFill>
                <a:latin typeface="Times New Roman"/>
                <a:ea typeface="Times New Roman"/>
                <a:cs typeface="Times New Roman"/>
                <a:sym typeface="Times New Roman"/>
              </a:rPr>
              <a:t>Most of the water floating bodies will be cleaned by using the robot and worker mortality will be decreased.</a:t>
            </a:r>
            <a:endParaRPr dirty="0"/>
          </a:p>
          <a:p>
            <a:pPr marL="0" lvl="0" indent="0" algn="l" rtl="0">
              <a:lnSpc>
                <a:spcPct val="115000"/>
              </a:lnSpc>
              <a:spcBef>
                <a:spcPts val="1200"/>
              </a:spcBef>
              <a:spcAft>
                <a:spcPts val="0"/>
              </a:spcAft>
              <a:buClr>
                <a:schemeClr val="dk1"/>
              </a:buClr>
              <a:buSzPts val="856"/>
              <a:buFont typeface="Arial"/>
              <a:buNone/>
            </a:pPr>
            <a:endParaRPr sz="1400" dirty="0">
              <a:latin typeface="Times New Roman"/>
              <a:ea typeface="Times New Roman"/>
              <a:cs typeface="Times New Roman"/>
              <a:sym typeface="Times New Roman"/>
            </a:endParaRPr>
          </a:p>
          <a:p>
            <a:pPr marL="0" lvl="0" indent="0" algn="l" rtl="0">
              <a:lnSpc>
                <a:spcPct val="115000"/>
              </a:lnSpc>
              <a:spcBef>
                <a:spcPts val="1200"/>
              </a:spcBef>
              <a:spcAft>
                <a:spcPts val="1200"/>
              </a:spcAft>
              <a:buSzPts val="1800"/>
              <a:buNone/>
            </a:pPr>
            <a:endParaRPr dirty="0">
              <a:latin typeface="Times New Roman"/>
              <a:ea typeface="Times New Roman"/>
              <a:cs typeface="Times New Roman"/>
              <a:sym typeface="Times New Roman"/>
            </a:endParaRPr>
          </a:p>
        </p:txBody>
      </p:sp>
      <p:sp>
        <p:nvSpPr>
          <p:cNvPr id="216" name="Google Shape;216;p3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747210" y="644570"/>
            <a:ext cx="3746969" cy="1407966"/>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ct val="45267"/>
              <a:buFont typeface="Arial"/>
              <a:buNone/>
            </a:pPr>
            <a:r>
              <a:rPr lang="en-US" sz="2700" dirty="0">
                <a:solidFill>
                  <a:schemeClr val="dk2"/>
                </a:solidFill>
              </a:rPr>
              <a:t>Descriptive Video of Manual Testing</a:t>
            </a:r>
            <a:endParaRPr sz="3900" dirty="0"/>
          </a:p>
        </p:txBody>
      </p:sp>
      <p:sp>
        <p:nvSpPr>
          <p:cNvPr id="216" name="Google Shape;216;p3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27</a:t>
            </a:fld>
            <a:endParaRPr/>
          </a:p>
        </p:txBody>
      </p:sp>
    </p:spTree>
    <p:extLst>
      <p:ext uri="{BB962C8B-B14F-4D97-AF65-F5344CB8AC3E}">
        <p14:creationId xmlns:p14="http://schemas.microsoft.com/office/powerpoint/2010/main" val="1350799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546750" y="575950"/>
            <a:ext cx="6321600"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References</a:t>
            </a:r>
            <a:endParaRPr/>
          </a:p>
        </p:txBody>
      </p:sp>
      <p:sp>
        <p:nvSpPr>
          <p:cNvPr id="222" name="Google Shape;222;p31"/>
          <p:cNvSpPr txBox="1">
            <a:spLocks noGrp="1"/>
          </p:cNvSpPr>
          <p:nvPr>
            <p:ph type="body" idx="1"/>
          </p:nvPr>
        </p:nvSpPr>
        <p:spPr>
          <a:xfrm>
            <a:off x="704777" y="1141460"/>
            <a:ext cx="8341922" cy="3426090"/>
          </a:xfrm>
          <a:prstGeom prst="rect">
            <a:avLst/>
          </a:prstGeom>
          <a:noFill/>
          <a:ln>
            <a:noFill/>
          </a:ln>
        </p:spPr>
        <p:txBody>
          <a:bodyPr spcFirstLastPara="1" wrap="square" lIns="91425" tIns="91425" rIns="91425" bIns="91425" anchor="t" anchorCtr="0">
            <a:noAutofit/>
          </a:bodyPr>
          <a:lstStyle/>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[1]    	“Bangladesh: Access to Clean Water Will Reduce Poverty Faster.”                 https://www.worldbank.org/en/news/press-release/2018/10/11/bangladesh-access-to-clean-water-will-reduce-poverty-faster (accessed Feb. 20, 2023).</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[2]    	J. R. </a:t>
            </a:r>
            <a:r>
              <a:rPr lang="en-US" sz="900" dirty="0" err="1">
                <a:latin typeface="Times New Roman"/>
                <a:ea typeface="Times New Roman"/>
                <a:cs typeface="Times New Roman"/>
                <a:sym typeface="Times New Roman"/>
              </a:rPr>
              <a:t>Jambeck</a:t>
            </a:r>
            <a:r>
              <a:rPr lang="en-US" sz="900" dirty="0">
                <a:latin typeface="Times New Roman"/>
                <a:ea typeface="Times New Roman"/>
                <a:cs typeface="Times New Roman"/>
                <a:sym typeface="Times New Roman"/>
              </a:rPr>
              <a:t> et al., “Plastic waste inputs from land into the ocean,” Science (1979), vol. 347, no. 6223, pp. 768–771, Feb. 2015,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10.1126/SCIENCE.1260352/SUPPL_FILE/JAMBECK.SM.PDF.</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[3]    	L. C. M. </a:t>
            </a:r>
            <a:r>
              <a:rPr lang="en-US" sz="900" dirty="0" err="1">
                <a:latin typeface="Times New Roman"/>
                <a:ea typeface="Times New Roman"/>
                <a:cs typeface="Times New Roman"/>
                <a:sym typeface="Times New Roman"/>
              </a:rPr>
              <a:t>Lebreton</a:t>
            </a:r>
            <a:r>
              <a:rPr lang="en-US" sz="900" dirty="0">
                <a:latin typeface="Times New Roman"/>
                <a:ea typeface="Times New Roman"/>
                <a:cs typeface="Times New Roman"/>
                <a:sym typeface="Times New Roman"/>
              </a:rPr>
              <a:t>, J. Van Der </a:t>
            </a:r>
            <a:r>
              <a:rPr lang="en-US" sz="900" dirty="0" err="1">
                <a:latin typeface="Times New Roman"/>
                <a:ea typeface="Times New Roman"/>
                <a:cs typeface="Times New Roman"/>
                <a:sym typeface="Times New Roman"/>
              </a:rPr>
              <a:t>Zwet</a:t>
            </a:r>
            <a:r>
              <a:rPr lang="en-US" sz="900" dirty="0">
                <a:latin typeface="Times New Roman"/>
                <a:ea typeface="Times New Roman"/>
                <a:cs typeface="Times New Roman"/>
                <a:sym typeface="Times New Roman"/>
              </a:rPr>
              <a:t>, J. W. </a:t>
            </a:r>
            <a:r>
              <a:rPr lang="en-US" sz="900" dirty="0" err="1">
                <a:latin typeface="Times New Roman"/>
                <a:ea typeface="Times New Roman"/>
                <a:cs typeface="Times New Roman"/>
                <a:sym typeface="Times New Roman"/>
              </a:rPr>
              <a:t>Damsteeg</a:t>
            </a:r>
            <a:r>
              <a:rPr lang="en-US" sz="900" dirty="0">
                <a:latin typeface="Times New Roman"/>
                <a:ea typeface="Times New Roman"/>
                <a:cs typeface="Times New Roman"/>
                <a:sym typeface="Times New Roman"/>
              </a:rPr>
              <a:t>, B. Slat, A. </a:t>
            </a:r>
            <a:r>
              <a:rPr lang="en-US" sz="900" dirty="0" err="1">
                <a:latin typeface="Times New Roman"/>
                <a:ea typeface="Times New Roman"/>
                <a:cs typeface="Times New Roman"/>
                <a:sym typeface="Times New Roman"/>
              </a:rPr>
              <a:t>Andrady</a:t>
            </a:r>
            <a:r>
              <a:rPr lang="en-US" sz="900" dirty="0">
                <a:latin typeface="Times New Roman"/>
                <a:ea typeface="Times New Roman"/>
                <a:cs typeface="Times New Roman"/>
                <a:sym typeface="Times New Roman"/>
              </a:rPr>
              <a:t>, and J. </a:t>
            </a:r>
            <a:r>
              <a:rPr lang="en-US" sz="900" dirty="0" err="1">
                <a:latin typeface="Times New Roman"/>
                <a:ea typeface="Times New Roman"/>
                <a:cs typeface="Times New Roman"/>
                <a:sym typeface="Times New Roman"/>
              </a:rPr>
              <a:t>Reisser</a:t>
            </a:r>
            <a:r>
              <a:rPr lang="en-US" sz="900" dirty="0">
                <a:latin typeface="Times New Roman"/>
                <a:ea typeface="Times New Roman"/>
                <a:cs typeface="Times New Roman"/>
                <a:sym typeface="Times New Roman"/>
              </a:rPr>
              <a:t>, “River plastic emissions to the world’s oceans,” Nat </a:t>
            </a:r>
            <a:r>
              <a:rPr lang="en-US" sz="900" dirty="0" err="1">
                <a:latin typeface="Times New Roman"/>
                <a:ea typeface="Times New Roman"/>
                <a:cs typeface="Times New Roman"/>
                <a:sym typeface="Times New Roman"/>
              </a:rPr>
              <a:t>Commun</a:t>
            </a:r>
            <a:r>
              <a:rPr lang="en-US" sz="900" dirty="0">
                <a:latin typeface="Times New Roman"/>
                <a:ea typeface="Times New Roman"/>
                <a:cs typeface="Times New Roman"/>
                <a:sym typeface="Times New Roman"/>
              </a:rPr>
              <a:t>, vol. 8, Jun. 2017,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10.1038/ncomms15611.</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[4]    	“Water In Crisis - Spotlight </a:t>
            </a:r>
            <a:r>
              <a:rPr lang="en-US" sz="900" dirty="0" err="1">
                <a:latin typeface="Times New Roman"/>
                <a:ea typeface="Times New Roman"/>
                <a:cs typeface="Times New Roman"/>
                <a:sym typeface="Times New Roman"/>
              </a:rPr>
              <a:t>Banglasdesh</a:t>
            </a:r>
            <a:r>
              <a:rPr lang="en-US" sz="900" dirty="0">
                <a:latin typeface="Times New Roman"/>
                <a:ea typeface="Times New Roman"/>
                <a:cs typeface="Times New Roman"/>
                <a:sym typeface="Times New Roman"/>
              </a:rPr>
              <a:t>.” https://thewaterproject.org/water-crisis/water-in-crisis-bangladesh (accessed Mar. 12, 2023).</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None/>
            </a:pPr>
            <a:r>
              <a:rPr lang="en-US" sz="900" dirty="0">
                <a:latin typeface="Times New Roman"/>
                <a:ea typeface="Times New Roman"/>
                <a:cs typeface="Times New Roman"/>
                <a:sym typeface="Times New Roman"/>
              </a:rPr>
              <a:t>[5]    	M. J. Uddin and Y. K. Jeong, “Urban river pollution in Bangladesh during last 40 years: potential public health and ecological risk, present policy, and future prospects toward smart water management,” </a:t>
            </a:r>
            <a:r>
              <a:rPr lang="en-US" sz="900" dirty="0" err="1">
                <a:latin typeface="Times New Roman"/>
                <a:ea typeface="Times New Roman"/>
                <a:cs typeface="Times New Roman"/>
                <a:sym typeface="Times New Roman"/>
              </a:rPr>
              <a:t>Heliyon</a:t>
            </a:r>
            <a:r>
              <a:rPr lang="en-US" sz="900" dirty="0">
                <a:latin typeface="Times New Roman"/>
                <a:ea typeface="Times New Roman"/>
                <a:cs typeface="Times New Roman"/>
                <a:sym typeface="Times New Roman"/>
              </a:rPr>
              <a:t>, vol. 7, no. 2. Elsevier Ltd, Feb. 01, 2021.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10.1016/j.heliyon.2021.e06107.</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None/>
            </a:pPr>
            <a:r>
              <a:rPr lang="en-US" sz="900" dirty="0">
                <a:latin typeface="Times New Roman"/>
                <a:ea typeface="Times New Roman"/>
                <a:cs typeface="Times New Roman"/>
                <a:sym typeface="Times New Roman"/>
              </a:rPr>
              <a:t>[6]    	“Bangladesh Clean Water Access 2000-2023 | </a:t>
            </a:r>
            <a:r>
              <a:rPr lang="en-US" sz="900" dirty="0" err="1">
                <a:latin typeface="Times New Roman"/>
                <a:ea typeface="Times New Roman"/>
                <a:cs typeface="Times New Roman"/>
                <a:sym typeface="Times New Roman"/>
              </a:rPr>
              <a:t>MacroTrends</a:t>
            </a:r>
            <a:r>
              <a:rPr lang="en-US" sz="900" dirty="0">
                <a:latin typeface="Times New Roman"/>
                <a:ea typeface="Times New Roman"/>
                <a:cs typeface="Times New Roman"/>
                <a:sym typeface="Times New Roman"/>
              </a:rPr>
              <a:t>.” https://www.macrotrends.net/countries/BGD/bangladesh/clean-water-access-statistics (accessed Mar. 12, 2023).</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endParaRPr sz="800" dirty="0">
              <a:latin typeface="Times New Roman"/>
              <a:ea typeface="Times New Roman"/>
              <a:cs typeface="Times New Roman"/>
              <a:sym typeface="Times New Roman"/>
            </a:endParaRPr>
          </a:p>
          <a:p>
            <a:pPr marL="0" marR="0" lvl="0" indent="0" algn="l" rtl="0">
              <a:lnSpc>
                <a:spcPct val="115000"/>
              </a:lnSpc>
              <a:spcBef>
                <a:spcPts val="1200"/>
              </a:spcBef>
              <a:spcAft>
                <a:spcPts val="0"/>
              </a:spcAft>
              <a:buSzPct val="181818"/>
              <a:buNone/>
            </a:pPr>
            <a:br>
              <a:rPr lang="en-US" sz="800" dirty="0">
                <a:latin typeface="Lato"/>
                <a:ea typeface="Lato"/>
                <a:cs typeface="Lato"/>
                <a:sym typeface="Lato"/>
              </a:rPr>
            </a:br>
            <a:br>
              <a:rPr lang="en-US" sz="800" dirty="0">
                <a:latin typeface="Lato"/>
                <a:ea typeface="Lato"/>
                <a:cs typeface="Lato"/>
                <a:sym typeface="Lato"/>
              </a:rPr>
            </a:br>
            <a:endParaRPr sz="800" dirty="0">
              <a:latin typeface="Lato"/>
              <a:ea typeface="Lato"/>
              <a:cs typeface="Lato"/>
              <a:sym typeface="Lato"/>
            </a:endParaRPr>
          </a:p>
        </p:txBody>
      </p:sp>
      <p:sp>
        <p:nvSpPr>
          <p:cNvPr id="223" name="Google Shape;223;p3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546750" y="575950"/>
            <a:ext cx="6321600"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References</a:t>
            </a:r>
            <a:endParaRPr/>
          </a:p>
        </p:txBody>
      </p:sp>
      <p:sp>
        <p:nvSpPr>
          <p:cNvPr id="222" name="Google Shape;222;p31"/>
          <p:cNvSpPr txBox="1">
            <a:spLocks noGrp="1"/>
          </p:cNvSpPr>
          <p:nvPr>
            <p:ph type="body" idx="1"/>
          </p:nvPr>
        </p:nvSpPr>
        <p:spPr>
          <a:xfrm>
            <a:off x="704777" y="995545"/>
            <a:ext cx="8341922" cy="3426090"/>
          </a:xfrm>
          <a:prstGeom prst="rect">
            <a:avLst/>
          </a:prstGeom>
          <a:noFill/>
          <a:ln>
            <a:noFill/>
          </a:ln>
        </p:spPr>
        <p:txBody>
          <a:bodyPr spcFirstLastPara="1" wrap="square" lIns="91425" tIns="91425" rIns="91425" bIns="91425" anchor="t" anchorCtr="0">
            <a:noAutofit/>
          </a:bodyPr>
          <a:lstStyle/>
          <a:p>
            <a:pPr marL="0" lvl="0" indent="0" algn="just" rtl="0">
              <a:lnSpc>
                <a:spcPct val="155000"/>
              </a:lnSpc>
              <a:spcBef>
                <a:spcPts val="1200"/>
              </a:spcBef>
              <a:spcAft>
                <a:spcPts val="0"/>
              </a:spcAft>
              <a:buNone/>
            </a:pPr>
            <a:r>
              <a:rPr lang="en-US" sz="900" dirty="0">
                <a:latin typeface="Times New Roman"/>
                <a:ea typeface="Times New Roman"/>
                <a:cs typeface="Times New Roman"/>
                <a:sym typeface="Times New Roman"/>
              </a:rPr>
              <a:t>[7]    	“Pollution: Causes, Effects and Control - Google Books.” https://books.google.com.bd/books?hl=en&amp;lr=&amp;id=1kFbRYQUqcAC&amp;oi=fnd&amp;pg=PA1&amp;ots=NzpbFL8iof&amp;sig=9Dn0zRlRTq2UfqkVZf9oAzJY8xs&amp;redir_esc=y#v=onepage&amp;q&amp;f=false (accessed Mar. 14, 2023).</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None/>
            </a:pPr>
            <a:r>
              <a:rPr lang="en-US" sz="900" dirty="0">
                <a:latin typeface="Times New Roman"/>
                <a:ea typeface="Times New Roman"/>
                <a:cs typeface="Times New Roman"/>
                <a:sym typeface="Times New Roman"/>
              </a:rPr>
              <a:t>[8]    	“Water Pollution Of Most Of The Water Sources In Bangladesh - FAIR.” https://fairbd.net/water-pollution-of-most-of-the-water-sources-in-bangladesh/ (accessed Mar. 14, 2023).</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ts val="1100"/>
              <a:buFont typeface="Arial"/>
              <a:buNone/>
            </a:pPr>
            <a:r>
              <a:rPr lang="en-US" sz="800" dirty="0">
                <a:latin typeface="Times New Roman"/>
                <a:ea typeface="Times New Roman"/>
                <a:cs typeface="Times New Roman"/>
                <a:sym typeface="Times New Roman"/>
              </a:rPr>
              <a:t>[9]    	“Javier: Water Pollution from Agriculture: a Global... - Google Scholar.” </a:t>
            </a:r>
            <a:r>
              <a:rPr lang="en-US" sz="900" dirty="0">
                <a:latin typeface="Times New Roman"/>
                <a:ea typeface="Times New Roman"/>
                <a:cs typeface="Times New Roman"/>
                <a:sym typeface="Times New Roman"/>
              </a:rPr>
              <a:t>https://scholar.google.com/scholar_lookup?title=Water%20Pollution%20from%20Agriculture%3A%20a%20Global%20Review.%20Rome%2C%20Colombo%3A%20the%20Food%20and%20Agriculture%20Organization%20of%20the%20United%20Nations%2C%20International%20Water%20Management%20Institute%20on%20Behalf%20of&amp;author=M.-S.%20Javier&amp;publication_year=2017 (accessed Mar. 14, 2023).</a:t>
            </a:r>
          </a:p>
          <a:p>
            <a:pPr marL="0" lvl="0" indent="0" algn="just" rtl="0">
              <a:lnSpc>
                <a:spcPct val="155000"/>
              </a:lnSpc>
              <a:spcBef>
                <a:spcPts val="1200"/>
              </a:spcBef>
              <a:spcAft>
                <a:spcPts val="0"/>
              </a:spcAft>
              <a:buClr>
                <a:schemeClr val="dk2"/>
              </a:buClr>
              <a:buSzPts val="1100"/>
              <a:buFont typeface="Arial"/>
              <a:buNone/>
            </a:pPr>
            <a:r>
              <a:rPr lang="en-US" sz="900" dirty="0">
                <a:latin typeface="Times New Roman"/>
                <a:ea typeface="Times New Roman"/>
                <a:cs typeface="Times New Roman"/>
                <a:sym typeface="Times New Roman"/>
              </a:rPr>
              <a:t>[10]  	“A Snapshot of the World’s Water Quality: Towards a global assessment.” [Online]. Available: www.unep.org</a:t>
            </a:r>
          </a:p>
          <a:p>
            <a:pPr marL="0" indent="0" algn="just">
              <a:lnSpc>
                <a:spcPct val="155000"/>
              </a:lnSpc>
              <a:spcBef>
                <a:spcPts val="1200"/>
              </a:spcBef>
              <a:buSzPct val="110000"/>
              <a:buNone/>
            </a:pPr>
            <a:r>
              <a:rPr lang="en-US" sz="900" dirty="0">
                <a:latin typeface="Times New Roman"/>
                <a:ea typeface="Times New Roman"/>
                <a:cs typeface="Times New Roman"/>
                <a:sym typeface="Times New Roman"/>
              </a:rPr>
              <a:t>[11]  	S. A. </a:t>
            </a:r>
            <a:r>
              <a:rPr lang="en-US" sz="900" dirty="0" err="1">
                <a:latin typeface="Times New Roman"/>
                <a:ea typeface="Times New Roman"/>
                <a:cs typeface="Times New Roman"/>
                <a:sym typeface="Times New Roman"/>
              </a:rPr>
              <a:t>kumar</a:t>
            </a:r>
            <a:r>
              <a:rPr lang="en-US" sz="900" dirty="0">
                <a:latin typeface="Times New Roman"/>
                <a:ea typeface="Times New Roman"/>
                <a:cs typeface="Times New Roman"/>
                <a:sym typeface="Times New Roman"/>
              </a:rPr>
              <a:t>* and S. </a:t>
            </a:r>
            <a:r>
              <a:rPr lang="en-US" sz="900" dirty="0" err="1">
                <a:latin typeface="Times New Roman"/>
                <a:ea typeface="Times New Roman"/>
                <a:cs typeface="Times New Roman"/>
                <a:sym typeface="Times New Roman"/>
              </a:rPr>
              <a:t>Sasikala</a:t>
            </a:r>
            <a:r>
              <a:rPr lang="en-US" sz="900" dirty="0">
                <a:latin typeface="Times New Roman"/>
                <a:ea typeface="Times New Roman"/>
                <a:cs typeface="Times New Roman"/>
                <a:sym typeface="Times New Roman"/>
              </a:rPr>
              <a:t>, “Effective Aquatic Waste Removal through Lake Cleaning Robot for Smart city Environment,” International Journal of Innovative Technology and Exploring Engineering, vol. 9, no. 4, pp. 2831–2835, Feb. 2020,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10.35940/IJITEE.C8905.029420.</a:t>
            </a:r>
          </a:p>
          <a:p>
            <a:pPr marL="0" lvl="0" indent="0" algn="just" rtl="0">
              <a:lnSpc>
                <a:spcPct val="155000"/>
              </a:lnSpc>
              <a:spcBef>
                <a:spcPts val="1200"/>
              </a:spcBef>
              <a:spcAft>
                <a:spcPts val="0"/>
              </a:spcAft>
              <a:buClr>
                <a:schemeClr val="dk2"/>
              </a:buClr>
              <a:buSzPct val="110000"/>
              <a:buFont typeface="Arial"/>
              <a:buNone/>
            </a:pPr>
            <a:endParaRPr sz="800" dirty="0">
              <a:latin typeface="Times New Roman"/>
              <a:ea typeface="Times New Roman"/>
              <a:cs typeface="Times New Roman"/>
              <a:sym typeface="Times New Roman"/>
            </a:endParaRPr>
          </a:p>
          <a:p>
            <a:pPr marL="0" marR="0" lvl="0" indent="0" algn="l" rtl="0">
              <a:lnSpc>
                <a:spcPct val="115000"/>
              </a:lnSpc>
              <a:spcBef>
                <a:spcPts val="1200"/>
              </a:spcBef>
              <a:spcAft>
                <a:spcPts val="0"/>
              </a:spcAft>
              <a:buSzPct val="181818"/>
              <a:buNone/>
            </a:pPr>
            <a:br>
              <a:rPr lang="en-US" sz="800" dirty="0">
                <a:latin typeface="Lato"/>
                <a:ea typeface="Lato"/>
                <a:cs typeface="Lato"/>
                <a:sym typeface="Lato"/>
              </a:rPr>
            </a:br>
            <a:br>
              <a:rPr lang="en-US" sz="800" dirty="0">
                <a:latin typeface="Lato"/>
                <a:ea typeface="Lato"/>
                <a:cs typeface="Lato"/>
                <a:sym typeface="Lato"/>
              </a:rPr>
            </a:br>
            <a:endParaRPr sz="800" dirty="0">
              <a:latin typeface="Lato"/>
              <a:ea typeface="Lato"/>
              <a:cs typeface="Lato"/>
              <a:sym typeface="Lato"/>
            </a:endParaRPr>
          </a:p>
        </p:txBody>
      </p:sp>
      <p:sp>
        <p:nvSpPr>
          <p:cNvPr id="223" name="Google Shape;223;p3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29</a:t>
            </a:fld>
            <a:endParaRPr/>
          </a:p>
        </p:txBody>
      </p:sp>
    </p:spTree>
    <p:extLst>
      <p:ext uri="{BB962C8B-B14F-4D97-AF65-F5344CB8AC3E}">
        <p14:creationId xmlns:p14="http://schemas.microsoft.com/office/powerpoint/2010/main" val="66887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503820" y="1199535"/>
            <a:ext cx="8335380" cy="2340077"/>
          </a:xfrm>
          <a:prstGeom prst="rect">
            <a:avLst/>
          </a:prstGeom>
          <a:noFill/>
          <a:ln>
            <a:noFill/>
          </a:ln>
        </p:spPr>
        <p:txBody>
          <a:bodyPr spcFirstLastPara="1" wrap="square" lIns="91425" tIns="91425" rIns="91425" bIns="91425" anchor="ctr" anchorCtr="0">
            <a:normAutofit fontScale="90000"/>
          </a:bodyPr>
          <a:lstStyle/>
          <a:p>
            <a:pPr marL="0" lvl="0" indent="0" algn="just" rtl="0">
              <a:lnSpc>
                <a:spcPct val="100000"/>
              </a:lnSpc>
              <a:spcBef>
                <a:spcPts val="0"/>
              </a:spcBef>
              <a:spcAft>
                <a:spcPts val="0"/>
              </a:spcAft>
              <a:buSzPct val="148148"/>
              <a:buNone/>
            </a:pPr>
            <a:r>
              <a:rPr lang="en-US" sz="3600" i="0" u="none" strike="noStrike">
                <a:solidFill>
                  <a:srgbClr val="000000"/>
                </a:solidFill>
                <a:latin typeface="Times New Roman"/>
                <a:ea typeface="Times New Roman"/>
                <a:cs typeface="Times New Roman"/>
                <a:sym typeface="Times New Roman"/>
              </a:rPr>
              <a:t>Title: Environment Friendly Semi-automated Robotic Lake Surface Cleaner For Enhancing Aquatic Life: A Bangladesh’s Perspective</a:t>
            </a:r>
            <a:endParaRPr sz="3600">
              <a:solidFill>
                <a:schemeClr val="dk2"/>
              </a:solidFill>
              <a:latin typeface="Times New Roman"/>
              <a:ea typeface="Times New Roman"/>
              <a:cs typeface="Times New Roman"/>
              <a:sym typeface="Times New Roman"/>
            </a:endParaRPr>
          </a:p>
        </p:txBody>
      </p:sp>
      <p:sp>
        <p:nvSpPr>
          <p:cNvPr id="86" name="Google Shape;86;p1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body" idx="1"/>
          </p:nvPr>
        </p:nvSpPr>
        <p:spPr>
          <a:xfrm>
            <a:off x="730650" y="1284204"/>
            <a:ext cx="7804800" cy="3002400"/>
          </a:xfrm>
          <a:prstGeom prst="rect">
            <a:avLst/>
          </a:prstGeom>
          <a:noFill/>
          <a:ln>
            <a:noFill/>
          </a:ln>
        </p:spPr>
        <p:txBody>
          <a:bodyPr spcFirstLastPara="1" wrap="square" lIns="91425" tIns="91425" rIns="91425" bIns="91425" anchor="t" anchorCtr="0">
            <a:noAutofit/>
          </a:bodyPr>
          <a:lstStyle/>
          <a:p>
            <a:pPr marL="0" lvl="0" indent="0" algn="just" rtl="0">
              <a:lnSpc>
                <a:spcPct val="155000"/>
              </a:lnSpc>
              <a:spcBef>
                <a:spcPts val="1200"/>
              </a:spcBef>
              <a:spcAft>
                <a:spcPts val="0"/>
              </a:spcAft>
              <a:buSzPts val="1100"/>
              <a:buNone/>
            </a:pPr>
            <a:r>
              <a:rPr lang="en-US" sz="900" dirty="0">
                <a:latin typeface="Times New Roman"/>
                <a:ea typeface="Times New Roman"/>
                <a:cs typeface="Times New Roman"/>
                <a:sym typeface="Times New Roman"/>
              </a:rPr>
              <a:t>[12]  	S. Journal and U. Journal, “International Journal of Innovative Technology and Exploring Engineering (IJITEE),” 2020,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10.35940/ijitee.C8905.029420..</a:t>
            </a: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[13]  	J. Zhu, Y. Yang, and Y. Cheng, “SMURF: A Fully Autonomous Water Surface Cleaning Robot with A Novel Coverage Path Planning Method,” J Mar Sci Eng, vol. 10, no. 11, Nov. 2022,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10.3390/JMSE10111620.</a:t>
            </a: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[14]  	R. Kamath, D. D. </a:t>
            </a:r>
            <a:r>
              <a:rPr lang="en-US" sz="900" dirty="0" err="1">
                <a:latin typeface="Times New Roman"/>
                <a:ea typeface="Times New Roman"/>
                <a:cs typeface="Times New Roman"/>
                <a:sym typeface="Times New Roman"/>
              </a:rPr>
              <a:t>Salvankar</a:t>
            </a:r>
            <a:r>
              <a:rPr lang="en-US" sz="900" dirty="0">
                <a:latin typeface="Times New Roman"/>
                <a:ea typeface="Times New Roman"/>
                <a:cs typeface="Times New Roman"/>
                <a:sym typeface="Times New Roman"/>
              </a:rPr>
              <a:t>, D. D. </a:t>
            </a:r>
            <a:r>
              <a:rPr lang="en-US" sz="900" dirty="0" err="1">
                <a:latin typeface="Times New Roman"/>
                <a:ea typeface="Times New Roman"/>
                <a:cs typeface="Times New Roman"/>
                <a:sym typeface="Times New Roman"/>
              </a:rPr>
              <a:t>Salvankar</a:t>
            </a:r>
            <a:r>
              <a:rPr lang="en-US" sz="900" dirty="0">
                <a:latin typeface="Times New Roman"/>
                <a:ea typeface="Times New Roman"/>
                <a:cs typeface="Times New Roman"/>
                <a:sym typeface="Times New Roman"/>
              </a:rPr>
              <a:t>, and A. D. Shetty, “WATER GARBAGE COLLECTOR USING ANDROID”, Accessed: Mar. 15, 2023. [Online]. Available: www.irjmets.com</a:t>
            </a: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[15]  	A. O. </a:t>
            </a:r>
            <a:r>
              <a:rPr lang="en-US" sz="900" dirty="0" err="1">
                <a:latin typeface="Times New Roman"/>
                <a:ea typeface="Times New Roman"/>
                <a:cs typeface="Times New Roman"/>
                <a:sym typeface="Times New Roman"/>
              </a:rPr>
              <a:t>Djekoune</a:t>
            </a:r>
            <a:r>
              <a:rPr lang="en-US" sz="900" dirty="0">
                <a:latin typeface="Times New Roman"/>
                <a:ea typeface="Times New Roman"/>
                <a:cs typeface="Times New Roman"/>
                <a:sym typeface="Times New Roman"/>
              </a:rPr>
              <a:t>, K. </a:t>
            </a:r>
            <a:r>
              <a:rPr lang="en-US" sz="900" dirty="0" err="1">
                <a:latin typeface="Times New Roman"/>
                <a:ea typeface="Times New Roman"/>
                <a:cs typeface="Times New Roman"/>
                <a:sym typeface="Times New Roman"/>
              </a:rPr>
              <a:t>Achour</a:t>
            </a:r>
            <a:r>
              <a:rPr lang="en-US" sz="900" dirty="0">
                <a:latin typeface="Times New Roman"/>
                <a:ea typeface="Times New Roman"/>
                <a:cs typeface="Times New Roman"/>
                <a:sym typeface="Times New Roman"/>
              </a:rPr>
              <a:t>, and R. </a:t>
            </a:r>
            <a:r>
              <a:rPr lang="en-US" sz="900" dirty="0" err="1">
                <a:latin typeface="Times New Roman"/>
                <a:ea typeface="Times New Roman"/>
                <a:cs typeface="Times New Roman"/>
                <a:sym typeface="Times New Roman"/>
              </a:rPr>
              <a:t>Toum</a:t>
            </a:r>
            <a:r>
              <a:rPr lang="en-US" sz="900" dirty="0">
                <a:latin typeface="Times New Roman"/>
                <a:ea typeface="Times New Roman"/>
                <a:cs typeface="Times New Roman"/>
                <a:sym typeface="Times New Roman"/>
              </a:rPr>
              <a:t>, “A sensor based navigation algorithm for a mobile robot using the DVFF approach,” Int J Adv Robot Syst, vol. 6, no. 2, pp. 97–108, 2009,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10.5772/6797.</a:t>
            </a:r>
          </a:p>
          <a:p>
            <a:pPr marL="0" lvl="0" indent="0" algn="just" rtl="0">
              <a:lnSpc>
                <a:spcPct val="155000"/>
              </a:lnSpc>
              <a:spcBef>
                <a:spcPts val="1200"/>
              </a:spcBef>
              <a:spcAft>
                <a:spcPts val="0"/>
              </a:spcAft>
              <a:buClr>
                <a:schemeClr val="dk2"/>
              </a:buClr>
              <a:buSzPct val="110000"/>
              <a:buFont typeface="Arial"/>
              <a:buNone/>
            </a:pPr>
            <a:r>
              <a:rPr lang="en-US" sz="900" dirty="0">
                <a:latin typeface="Times New Roman"/>
                <a:ea typeface="Times New Roman"/>
                <a:cs typeface="Times New Roman"/>
                <a:sym typeface="Times New Roman"/>
              </a:rPr>
              <a:t>[16]  	H. Cui, Y. Li, and J. Liu, “An Obstacle Detection Algorithm Based on Ultrasonic Sensors for Autonomous Land Vehicle,” 2016,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10.2991/MCAE-16.2016.35.</a:t>
            </a:r>
          </a:p>
          <a:p>
            <a:pPr marL="0" lvl="0" indent="0" algn="just" rtl="0">
              <a:lnSpc>
                <a:spcPct val="155000"/>
              </a:lnSpc>
              <a:spcBef>
                <a:spcPts val="1200"/>
              </a:spcBef>
              <a:spcAft>
                <a:spcPts val="0"/>
              </a:spcAft>
              <a:buSzPts val="1100"/>
              <a:buNone/>
            </a:pPr>
            <a:endParaRPr lang="en-US" sz="900" dirty="0"/>
          </a:p>
          <a:p>
            <a:pPr marL="0" lvl="0" indent="0" algn="l" rtl="0">
              <a:lnSpc>
                <a:spcPct val="115000"/>
              </a:lnSpc>
              <a:spcBef>
                <a:spcPts val="0"/>
              </a:spcBef>
              <a:spcAft>
                <a:spcPts val="0"/>
              </a:spcAft>
              <a:buClr>
                <a:schemeClr val="dk2"/>
              </a:buClr>
              <a:buSzPts val="733"/>
              <a:buFont typeface="Arial"/>
              <a:buNone/>
            </a:pPr>
            <a:endParaRPr sz="900" dirty="0">
              <a:latin typeface="Lato"/>
              <a:ea typeface="Lato"/>
              <a:cs typeface="Lato"/>
              <a:sym typeface="Lato"/>
            </a:endParaRPr>
          </a:p>
        </p:txBody>
      </p:sp>
      <p:sp>
        <p:nvSpPr>
          <p:cNvPr id="229" name="Google Shape;229;p32"/>
          <p:cNvSpPr txBox="1">
            <a:spLocks noGrp="1"/>
          </p:cNvSpPr>
          <p:nvPr>
            <p:ph type="title"/>
          </p:nvPr>
        </p:nvSpPr>
        <p:spPr>
          <a:xfrm>
            <a:off x="608550" y="741850"/>
            <a:ext cx="2300020"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References</a:t>
            </a:r>
            <a:endParaRPr dirty="0"/>
          </a:p>
        </p:txBody>
      </p:sp>
      <p:sp>
        <p:nvSpPr>
          <p:cNvPr id="230" name="Google Shape;230;p3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body" idx="1"/>
          </p:nvPr>
        </p:nvSpPr>
        <p:spPr>
          <a:xfrm>
            <a:off x="769962" y="812403"/>
            <a:ext cx="8091935" cy="3980400"/>
          </a:xfrm>
          <a:prstGeom prst="rect">
            <a:avLst/>
          </a:prstGeom>
          <a:noFill/>
          <a:ln>
            <a:noFill/>
          </a:ln>
        </p:spPr>
        <p:txBody>
          <a:bodyPr spcFirstLastPara="1" wrap="square" lIns="91425" tIns="91425" rIns="91425" bIns="91425" anchor="t" anchorCtr="0">
            <a:normAutofit/>
          </a:bodyPr>
          <a:lstStyle/>
          <a:p>
            <a:pPr marL="0" lvl="0" indent="0" algn="just" rtl="0">
              <a:lnSpc>
                <a:spcPct val="155000"/>
              </a:lnSpc>
              <a:spcBef>
                <a:spcPts val="1200"/>
              </a:spcBef>
              <a:spcAft>
                <a:spcPts val="0"/>
              </a:spcAft>
              <a:buClr>
                <a:schemeClr val="dk2"/>
              </a:buClr>
              <a:buSzPct val="110000"/>
              <a:buFont typeface="Arial"/>
              <a:buNone/>
            </a:pPr>
            <a:r>
              <a:rPr lang="en-US" sz="1000" dirty="0">
                <a:latin typeface="Times New Roman"/>
                <a:ea typeface="Times New Roman"/>
                <a:cs typeface="Times New Roman"/>
                <a:sym typeface="Times New Roman"/>
              </a:rPr>
              <a:t>[16]  	H. Cui, Y. Li, and J. Liu, “An Obstacle Detection Algorithm Based on Ultrasonic Sensors for Autonomous Land Vehicle,” 2016, </a:t>
            </a:r>
            <a:r>
              <a:rPr lang="en-US" sz="1000" dirty="0" err="1">
                <a:latin typeface="Times New Roman"/>
                <a:ea typeface="Times New Roman"/>
                <a:cs typeface="Times New Roman"/>
                <a:sym typeface="Times New Roman"/>
              </a:rPr>
              <a:t>doi</a:t>
            </a:r>
            <a:r>
              <a:rPr lang="en-US" sz="1000" dirty="0">
                <a:latin typeface="Times New Roman"/>
                <a:ea typeface="Times New Roman"/>
                <a:cs typeface="Times New Roman"/>
                <a:sym typeface="Times New Roman"/>
              </a:rPr>
              <a:t>: 10.2991/MCAE-16.2016.35.</a:t>
            </a:r>
            <a:endParaRPr sz="10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r>
              <a:rPr lang="en-US" sz="1000" dirty="0">
                <a:latin typeface="Times New Roman"/>
                <a:ea typeface="Times New Roman"/>
                <a:cs typeface="Times New Roman"/>
                <a:sym typeface="Times New Roman"/>
              </a:rPr>
              <a:t>[17]  	N. A. S. </a:t>
            </a:r>
            <a:r>
              <a:rPr lang="en-US" sz="1000" dirty="0" err="1">
                <a:latin typeface="Times New Roman"/>
                <a:ea typeface="Times New Roman"/>
                <a:cs typeface="Times New Roman"/>
                <a:sym typeface="Times New Roman"/>
              </a:rPr>
              <a:t>Kamarudin</a:t>
            </a:r>
            <a:r>
              <a:rPr lang="en-US" sz="1000" dirty="0">
                <a:latin typeface="Times New Roman"/>
                <a:ea typeface="Times New Roman"/>
                <a:cs typeface="Times New Roman"/>
                <a:sym typeface="Times New Roman"/>
              </a:rPr>
              <a:t>, I. N. A. M. </a:t>
            </a:r>
            <a:r>
              <a:rPr lang="en-US" sz="1000" dirty="0" err="1">
                <a:latin typeface="Times New Roman"/>
                <a:ea typeface="Times New Roman"/>
                <a:cs typeface="Times New Roman"/>
                <a:sym typeface="Times New Roman"/>
              </a:rPr>
              <a:t>Nordin</a:t>
            </a:r>
            <a:r>
              <a:rPr lang="en-US" sz="1000" dirty="0">
                <a:latin typeface="Times New Roman"/>
                <a:ea typeface="Times New Roman"/>
                <a:cs typeface="Times New Roman"/>
                <a:sym typeface="Times New Roman"/>
              </a:rPr>
              <a:t>, D. Misman, N. Khamis, M. R. M. Razif, and F. H. M. Noh, “Development of Water Surface Mobile Garbage Collector Robot,” </a:t>
            </a:r>
            <a:r>
              <a:rPr lang="en-US" sz="1000" dirty="0" err="1">
                <a:latin typeface="Times New Roman"/>
                <a:ea typeface="Times New Roman"/>
                <a:cs typeface="Times New Roman"/>
                <a:sym typeface="Times New Roman"/>
              </a:rPr>
              <a:t>Alinteri</a:t>
            </a:r>
            <a:r>
              <a:rPr lang="en-US" sz="1000" dirty="0">
                <a:latin typeface="Times New Roman"/>
                <a:ea typeface="Times New Roman"/>
                <a:cs typeface="Times New Roman"/>
                <a:sym typeface="Times New Roman"/>
              </a:rPr>
              <a:t> Journal of Agriculture Sciences, vol. 36, no. 1, pp. 534–540, Jun. 2021, </a:t>
            </a:r>
            <a:r>
              <a:rPr lang="en-US" sz="1000" dirty="0" err="1">
                <a:latin typeface="Times New Roman"/>
                <a:ea typeface="Times New Roman"/>
                <a:cs typeface="Times New Roman"/>
                <a:sym typeface="Times New Roman"/>
              </a:rPr>
              <a:t>doi</a:t>
            </a:r>
            <a:r>
              <a:rPr lang="en-US" sz="1000" dirty="0">
                <a:latin typeface="Times New Roman"/>
                <a:ea typeface="Times New Roman"/>
                <a:cs typeface="Times New Roman"/>
                <a:sym typeface="Times New Roman"/>
              </a:rPr>
              <a:t>: 10.47059/ALINTERI/V36I1/AJAS21076.</a:t>
            </a:r>
            <a:endParaRPr sz="10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r>
              <a:rPr lang="en-US" sz="1000" dirty="0">
                <a:latin typeface="Times New Roman"/>
                <a:ea typeface="Times New Roman"/>
                <a:cs typeface="Times New Roman"/>
                <a:sym typeface="Times New Roman"/>
              </a:rPr>
              <a:t>[18]  	O. </a:t>
            </a:r>
            <a:r>
              <a:rPr lang="en-US" sz="1000" dirty="0" err="1">
                <a:latin typeface="Times New Roman"/>
                <a:ea typeface="Times New Roman"/>
                <a:cs typeface="Times New Roman"/>
                <a:sym typeface="Times New Roman"/>
              </a:rPr>
              <a:t>Nurlansa</a:t>
            </a:r>
            <a:r>
              <a:rPr lang="en-US" sz="1000" dirty="0">
                <a:latin typeface="Times New Roman"/>
                <a:ea typeface="Times New Roman"/>
                <a:cs typeface="Times New Roman"/>
                <a:sym typeface="Times New Roman"/>
              </a:rPr>
              <a:t>, D. Anisa </a:t>
            </a:r>
            <a:r>
              <a:rPr lang="en-US" sz="1000" dirty="0" err="1">
                <a:latin typeface="Times New Roman"/>
                <a:ea typeface="Times New Roman"/>
                <a:cs typeface="Times New Roman"/>
                <a:sym typeface="Times New Roman"/>
              </a:rPr>
              <a:t>Istiqomah</a:t>
            </a:r>
            <a:r>
              <a:rPr lang="en-US" sz="1000" dirty="0">
                <a:latin typeface="Times New Roman"/>
                <a:ea typeface="Times New Roman"/>
                <a:cs typeface="Times New Roman"/>
                <a:sym typeface="Times New Roman"/>
              </a:rPr>
              <a:t>, and M. </a:t>
            </a:r>
            <a:r>
              <a:rPr lang="en-US" sz="1000" dirty="0" err="1">
                <a:latin typeface="Times New Roman"/>
                <a:ea typeface="Times New Roman"/>
                <a:cs typeface="Times New Roman"/>
                <a:sym typeface="Times New Roman"/>
              </a:rPr>
              <a:t>Astu</a:t>
            </a:r>
            <a:r>
              <a:rPr lang="en-US" sz="1000" dirty="0">
                <a:latin typeface="Times New Roman"/>
                <a:ea typeface="Times New Roman"/>
                <a:cs typeface="Times New Roman"/>
                <a:sym typeface="Times New Roman"/>
              </a:rPr>
              <a:t> </a:t>
            </a:r>
            <a:r>
              <a:rPr lang="en-US" sz="1000" dirty="0" err="1">
                <a:latin typeface="Times New Roman"/>
                <a:ea typeface="Times New Roman"/>
                <a:cs typeface="Times New Roman"/>
                <a:sym typeface="Times New Roman"/>
              </a:rPr>
              <a:t>Sanggha</a:t>
            </a:r>
            <a:r>
              <a:rPr lang="en-US" sz="1000" dirty="0">
                <a:latin typeface="Times New Roman"/>
                <a:ea typeface="Times New Roman"/>
                <a:cs typeface="Times New Roman"/>
                <a:sym typeface="Times New Roman"/>
              </a:rPr>
              <a:t> </a:t>
            </a:r>
            <a:r>
              <a:rPr lang="en-US" sz="1000" dirty="0" err="1">
                <a:latin typeface="Times New Roman"/>
                <a:ea typeface="Times New Roman"/>
                <a:cs typeface="Times New Roman"/>
                <a:sym typeface="Times New Roman"/>
              </a:rPr>
              <a:t>Pawitra</a:t>
            </a:r>
            <a:r>
              <a:rPr lang="en-US" sz="1000" dirty="0">
                <a:latin typeface="Times New Roman"/>
                <a:ea typeface="Times New Roman"/>
                <a:cs typeface="Times New Roman"/>
                <a:sym typeface="Times New Roman"/>
              </a:rPr>
              <a:t>, “AGATOR (Automatic Garbage Collector) as Automatic Garbage Collector Robot Model,” International Journal of Future Computer and Communication, vol. 3, no. 5, pp. 367–371, Oct. 2014, </a:t>
            </a:r>
            <a:r>
              <a:rPr lang="en-US" sz="1000" dirty="0" err="1">
                <a:latin typeface="Times New Roman"/>
                <a:ea typeface="Times New Roman"/>
                <a:cs typeface="Times New Roman"/>
                <a:sym typeface="Times New Roman"/>
              </a:rPr>
              <a:t>doi</a:t>
            </a:r>
            <a:r>
              <a:rPr lang="en-US" sz="1000" dirty="0">
                <a:latin typeface="Times New Roman"/>
                <a:ea typeface="Times New Roman"/>
                <a:cs typeface="Times New Roman"/>
                <a:sym typeface="Times New Roman"/>
              </a:rPr>
              <a:t>: 10.7763/ijfcc.2014.v3.329.</a:t>
            </a:r>
            <a:endParaRPr sz="10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110000"/>
              <a:buFont typeface="Arial"/>
              <a:buNone/>
            </a:pPr>
            <a:r>
              <a:rPr lang="en-US" sz="1000" dirty="0">
                <a:latin typeface="Times New Roman"/>
                <a:ea typeface="Times New Roman"/>
                <a:cs typeface="Times New Roman"/>
                <a:sym typeface="Times New Roman"/>
              </a:rPr>
              <a:t>[19]  	M. M. </a:t>
            </a:r>
            <a:r>
              <a:rPr lang="en-US" sz="1000" dirty="0" err="1">
                <a:latin typeface="Times New Roman"/>
                <a:ea typeface="Times New Roman"/>
                <a:cs typeface="Times New Roman"/>
                <a:sym typeface="Times New Roman"/>
              </a:rPr>
              <a:t>Idhris</a:t>
            </a:r>
            <a:r>
              <a:rPr lang="en-US" sz="1000" dirty="0">
                <a:latin typeface="Times New Roman"/>
                <a:ea typeface="Times New Roman"/>
                <a:cs typeface="Times New Roman"/>
                <a:sym typeface="Times New Roman"/>
              </a:rPr>
              <a:t>, M. E. </a:t>
            </a:r>
            <a:r>
              <a:rPr lang="en-US" sz="1000" dirty="0" err="1">
                <a:latin typeface="Times New Roman"/>
                <a:ea typeface="Times New Roman"/>
                <a:cs typeface="Times New Roman"/>
                <a:sym typeface="Times New Roman"/>
              </a:rPr>
              <a:t>parthi</a:t>
            </a:r>
            <a:r>
              <a:rPr lang="en-US" sz="1000" dirty="0">
                <a:latin typeface="Times New Roman"/>
                <a:ea typeface="Times New Roman"/>
                <a:cs typeface="Times New Roman"/>
                <a:sym typeface="Times New Roman"/>
              </a:rPr>
              <a:t>, C. M. Kumar, N. N. </a:t>
            </a:r>
            <a:r>
              <a:rPr lang="en-US" sz="1000" dirty="0" err="1">
                <a:latin typeface="Times New Roman"/>
                <a:ea typeface="Times New Roman"/>
                <a:cs typeface="Times New Roman"/>
                <a:sym typeface="Times New Roman"/>
              </a:rPr>
              <a:t>vathy</a:t>
            </a:r>
            <a:r>
              <a:rPr lang="en-US" sz="1000" dirty="0">
                <a:latin typeface="Times New Roman"/>
                <a:ea typeface="Times New Roman"/>
                <a:cs typeface="Times New Roman"/>
                <a:sym typeface="Times New Roman"/>
              </a:rPr>
              <a:t>, K. S. </a:t>
            </a:r>
            <a:r>
              <a:rPr lang="en-US" sz="1000" dirty="0" err="1">
                <a:latin typeface="Times New Roman"/>
                <a:ea typeface="Times New Roman"/>
                <a:cs typeface="Times New Roman"/>
                <a:sym typeface="Times New Roman"/>
              </a:rPr>
              <a:t>waran</a:t>
            </a:r>
            <a:r>
              <a:rPr lang="en-US" sz="1000" dirty="0">
                <a:latin typeface="Times New Roman"/>
                <a:ea typeface="Times New Roman"/>
                <a:cs typeface="Times New Roman"/>
                <a:sym typeface="Times New Roman"/>
              </a:rPr>
              <a:t>, and S. A. </a:t>
            </a:r>
            <a:r>
              <a:rPr lang="en-US" sz="1000" dirty="0" err="1">
                <a:latin typeface="Times New Roman"/>
                <a:ea typeface="Times New Roman"/>
                <a:cs typeface="Times New Roman"/>
                <a:sym typeface="Times New Roman"/>
              </a:rPr>
              <a:t>kumar</a:t>
            </a:r>
            <a:r>
              <a:rPr lang="en-US" sz="1000" dirty="0">
                <a:latin typeface="Times New Roman"/>
                <a:ea typeface="Times New Roman"/>
                <a:cs typeface="Times New Roman"/>
                <a:sym typeface="Times New Roman"/>
              </a:rPr>
              <a:t>, “Design and fabrication of remote controlled sewage cleaning machine,” International Journal of Engineering Trends and Technology, vol. 45, no. 2, pp. 63–65, Mar. 2017, </a:t>
            </a:r>
            <a:r>
              <a:rPr lang="en-US" sz="1000" dirty="0" err="1">
                <a:latin typeface="Times New Roman"/>
                <a:ea typeface="Times New Roman"/>
                <a:cs typeface="Times New Roman"/>
                <a:sym typeface="Times New Roman"/>
              </a:rPr>
              <a:t>doi</a:t>
            </a:r>
            <a:r>
              <a:rPr lang="en-US" sz="1000" dirty="0">
                <a:latin typeface="Times New Roman"/>
                <a:ea typeface="Times New Roman"/>
                <a:cs typeface="Times New Roman"/>
                <a:sym typeface="Times New Roman"/>
              </a:rPr>
              <a:t>: 10.14445/22315381/IJETT-V45P214.</a:t>
            </a:r>
            <a:endParaRPr sz="1000" dirty="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2"/>
              </a:buClr>
              <a:buSzPct val="61111"/>
              <a:buFont typeface="Arial"/>
              <a:buNone/>
            </a:pPr>
            <a:endParaRPr sz="1200" dirty="0"/>
          </a:p>
        </p:txBody>
      </p:sp>
      <p:sp>
        <p:nvSpPr>
          <p:cNvPr id="236" name="Google Shape;236;p3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31</a:t>
            </a:fld>
            <a:endParaRPr/>
          </a:p>
        </p:txBody>
      </p:sp>
      <p:sp>
        <p:nvSpPr>
          <p:cNvPr id="2" name="Google Shape;229;p32">
            <a:extLst>
              <a:ext uri="{FF2B5EF4-FFF2-40B4-BE49-F238E27FC236}">
                <a16:creationId xmlns:a16="http://schemas.microsoft.com/office/drawing/2014/main" id="{FBC35641-5821-BF6F-08F3-6BAB8C366340}"/>
              </a:ext>
            </a:extLst>
          </p:cNvPr>
          <p:cNvSpPr txBox="1">
            <a:spLocks noGrp="1"/>
          </p:cNvSpPr>
          <p:nvPr>
            <p:ph type="title"/>
          </p:nvPr>
        </p:nvSpPr>
        <p:spPr>
          <a:xfrm>
            <a:off x="585159" y="494703"/>
            <a:ext cx="2303955"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References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32</a:t>
            </a:fld>
            <a:endParaRPr/>
          </a:p>
        </p:txBody>
      </p:sp>
      <p:sp>
        <p:nvSpPr>
          <p:cNvPr id="242" name="Google Shape;242;p34"/>
          <p:cNvSpPr txBox="1"/>
          <p:nvPr/>
        </p:nvSpPr>
        <p:spPr>
          <a:xfrm>
            <a:off x="613779" y="838200"/>
            <a:ext cx="7467600" cy="3617100"/>
          </a:xfrm>
          <a:prstGeom prst="rect">
            <a:avLst/>
          </a:prstGeom>
          <a:noFill/>
          <a:ln>
            <a:noFill/>
          </a:ln>
        </p:spPr>
        <p:txBody>
          <a:bodyPr spcFirstLastPara="1" wrap="square" lIns="91425" tIns="45700" rIns="91425" bIns="45700" anchor="t" anchorCtr="0">
            <a:spAutoFit/>
          </a:bodyPr>
          <a:lstStyle/>
          <a:p>
            <a:pPr marL="0" lvl="0" indent="0" algn="just" rtl="0">
              <a:lnSpc>
                <a:spcPct val="155000"/>
              </a:lnSpc>
              <a:spcBef>
                <a:spcPts val="1200"/>
              </a:spcBef>
              <a:spcAft>
                <a:spcPts val="0"/>
              </a:spcAft>
              <a:buClr>
                <a:schemeClr val="dk2"/>
              </a:buClr>
              <a:buSzPts val="1100"/>
              <a:buFont typeface="Arial"/>
              <a:buNone/>
            </a:pPr>
            <a:r>
              <a:rPr lang="en-US" sz="1000">
                <a:solidFill>
                  <a:schemeClr val="dk2"/>
                </a:solidFill>
                <a:latin typeface="Times New Roman"/>
                <a:ea typeface="Times New Roman"/>
                <a:cs typeface="Times New Roman"/>
                <a:sym typeface="Times New Roman"/>
              </a:rPr>
              <a:t>[20]  	N. C. Daniels, “Drainage System Cleaner A Solution to Environmental Hazards,” 2014. [Online]. Available: www.irjes.com</a:t>
            </a:r>
            <a:endParaRPr sz="1000">
              <a:solidFill>
                <a:schemeClr val="dk2"/>
              </a:solidFill>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ts val="1100"/>
              <a:buFont typeface="Arial"/>
              <a:buNone/>
            </a:pPr>
            <a:r>
              <a:rPr lang="en-US" sz="1000">
                <a:solidFill>
                  <a:schemeClr val="dk2"/>
                </a:solidFill>
                <a:latin typeface="Times New Roman"/>
                <a:ea typeface="Times New Roman"/>
                <a:cs typeface="Times New Roman"/>
                <a:sym typeface="Times New Roman"/>
              </a:rPr>
              <a:t>[21]  	G. W. Chowdhury et al., “Plastic pollution in aquatic systems in Bangladesh: A review of current knowledge,” Science of the Total Environment, vol. 761, Mar. 2021, doi: 10.1016/J.SCITOTENV.2020.143285.</a:t>
            </a:r>
            <a:endParaRPr sz="1000">
              <a:solidFill>
                <a:schemeClr val="dk2"/>
              </a:solidFill>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ts val="1100"/>
              <a:buFont typeface="Arial"/>
              <a:buNone/>
            </a:pPr>
            <a:r>
              <a:rPr lang="en-US" sz="1000">
                <a:solidFill>
                  <a:schemeClr val="dk2"/>
                </a:solidFill>
                <a:latin typeface="Times New Roman"/>
                <a:ea typeface="Times New Roman"/>
                <a:cs typeface="Times New Roman"/>
                <a:sym typeface="Times New Roman"/>
              </a:rPr>
              <a:t>[22]  	M. S. Bhuyan, “Effects of Microplastics on Fish and in Human Health,” Front Environ Sci, vol. 10, p. 250, Mar. 2022, doi: 10.3389/FENVS.2022.827289/BIBTEX.</a:t>
            </a:r>
            <a:endParaRPr sz="1000">
              <a:solidFill>
                <a:schemeClr val="dk2"/>
              </a:solidFill>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ts val="1100"/>
              <a:buFont typeface="Arial"/>
              <a:buNone/>
            </a:pPr>
            <a:r>
              <a:rPr lang="en-US" sz="1000">
                <a:solidFill>
                  <a:schemeClr val="dk2"/>
                </a:solidFill>
                <a:latin typeface="Times New Roman"/>
                <a:ea typeface="Times New Roman"/>
                <a:cs typeface="Times New Roman"/>
                <a:sym typeface="Times New Roman"/>
              </a:rPr>
              <a:t>[23]  	“‘We will have the rivers cleaned by March 2023’: NRCC Chairman | River Pollution in Bangladesh.” https://www.tbsnews.net/features/panorama/repeat-offenders-who-pollute-rivers-should-be-jailed-nrcc-chairman-520134 (accessed Mar. 14, 2023).</a:t>
            </a:r>
            <a:endParaRPr sz="1000">
              <a:solidFill>
                <a:schemeClr val="dk2"/>
              </a:solidFill>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ts val="1100"/>
              <a:buFont typeface="Arial"/>
              <a:buNone/>
            </a:pPr>
            <a:r>
              <a:rPr lang="en-US" sz="1000">
                <a:solidFill>
                  <a:schemeClr val="dk2"/>
                </a:solidFill>
                <a:latin typeface="Times New Roman"/>
                <a:ea typeface="Times New Roman"/>
                <a:cs typeface="Times New Roman"/>
                <a:sym typeface="Times New Roman"/>
              </a:rPr>
              <a:t>[24]  	“Technical Explanation for Ultrasonic Sensors”.Zhang, X., Wu, X., &amp;amp; Zhu, J. (2020). Deep Multispectral Fusion Object Detection in Marine Environment. IEEE</a:t>
            </a:r>
            <a:endParaRPr sz="1000">
              <a:solidFill>
                <a:schemeClr val="dk2"/>
              </a:solidFill>
              <a:latin typeface="Times New Roman"/>
              <a:ea typeface="Times New Roman"/>
              <a:cs typeface="Times New Roman"/>
              <a:sym typeface="Times New Roman"/>
            </a:endParaRPr>
          </a:p>
          <a:p>
            <a:pPr marL="457200" marR="0" lvl="0" indent="0" algn="just" rtl="0">
              <a:lnSpc>
                <a:spcPct val="100000"/>
              </a:lnSpc>
              <a:spcBef>
                <a:spcPts val="1200"/>
              </a:spcBef>
              <a:spcAft>
                <a:spcPts val="0"/>
              </a:spcAft>
              <a:buNone/>
            </a:pPr>
            <a:endParaRPr sz="1200">
              <a:latin typeface="Lato"/>
              <a:ea typeface="Lato"/>
              <a:cs typeface="Lato"/>
              <a:sym typeface="Lato"/>
            </a:endParaRPr>
          </a:p>
          <a:p>
            <a:pPr marL="0" marR="0" lvl="0" indent="76200" algn="just"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p:txBody>
      </p:sp>
      <p:sp>
        <p:nvSpPr>
          <p:cNvPr id="4" name="Google Shape;229;p32">
            <a:extLst>
              <a:ext uri="{FF2B5EF4-FFF2-40B4-BE49-F238E27FC236}">
                <a16:creationId xmlns:a16="http://schemas.microsoft.com/office/drawing/2014/main" id="{83E304D7-D8D7-9A55-4CFD-7C62956DB787}"/>
              </a:ext>
            </a:extLst>
          </p:cNvPr>
          <p:cNvSpPr txBox="1">
            <a:spLocks noGrp="1"/>
          </p:cNvSpPr>
          <p:nvPr>
            <p:ph type="title"/>
          </p:nvPr>
        </p:nvSpPr>
        <p:spPr>
          <a:xfrm>
            <a:off x="585160" y="494703"/>
            <a:ext cx="2017918"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11111"/>
              <a:buNone/>
            </a:pPr>
            <a:r>
              <a:rPr lang="en-US" sz="2700" dirty="0">
                <a:solidFill>
                  <a:schemeClr val="bg2"/>
                </a:solidFill>
                <a:latin typeface="Railway"/>
              </a:rPr>
              <a:t>References</a:t>
            </a:r>
            <a:endParaRPr sz="2700" dirty="0">
              <a:solidFill>
                <a:schemeClr val="bg2"/>
              </a:solidFill>
              <a:latin typeface="Railwa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33</a:t>
            </a:fld>
            <a:endParaRPr/>
          </a:p>
        </p:txBody>
      </p:sp>
      <p:sp>
        <p:nvSpPr>
          <p:cNvPr id="248" name="Google Shape;248;p35"/>
          <p:cNvSpPr txBox="1"/>
          <p:nvPr/>
        </p:nvSpPr>
        <p:spPr>
          <a:xfrm>
            <a:off x="556260" y="821699"/>
            <a:ext cx="8031600" cy="4402200"/>
          </a:xfrm>
          <a:prstGeom prst="rect">
            <a:avLst/>
          </a:prstGeom>
          <a:noFill/>
          <a:ln>
            <a:noFill/>
          </a:ln>
        </p:spPr>
        <p:txBody>
          <a:bodyPr spcFirstLastPara="1" wrap="square" lIns="91425" tIns="45700" rIns="91425" bIns="45700" anchor="t" anchorCtr="0">
            <a:spAutoFit/>
          </a:bodyPr>
          <a:lstStyle/>
          <a:p>
            <a:pPr marL="0" lvl="0" indent="0" algn="just"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[25] 	Zhang, X., Wu, X., &amp;amp; Zhu, J. (2020). Deep Multispectral Fusion Object Detection in Marine   Environment. IEEE Access, 8, 5319-5328.</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[26]     	He, Y., Lu, J., &amp;amp; Wu, J. (2019). Deep Watershed Transform with Discriminative Network for Underwater Object Detection. IEEE International Conference on Image Processing (ICIP), 3025-3029.</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[27]    	Bewley, A., Ge, Z., Ott, L., Ramos, F., &amp;amp; </a:t>
            </a:r>
            <a:r>
              <a:rPr lang="en-US" sz="1000" dirty="0" err="1">
                <a:solidFill>
                  <a:schemeClr val="dk2"/>
                </a:solidFill>
                <a:latin typeface="Times New Roman"/>
                <a:ea typeface="Times New Roman"/>
                <a:cs typeface="Times New Roman"/>
                <a:sym typeface="Times New Roman"/>
              </a:rPr>
              <a:t>Upcroft</a:t>
            </a:r>
            <a:r>
              <a:rPr lang="en-US" sz="1000" dirty="0">
                <a:solidFill>
                  <a:schemeClr val="dk2"/>
                </a:solidFill>
                <a:latin typeface="Times New Roman"/>
                <a:ea typeface="Times New Roman"/>
                <a:cs typeface="Times New Roman"/>
                <a:sym typeface="Times New Roman"/>
              </a:rPr>
              <a:t>, B.(2016). Simple Online and Realtime Tracking with a Deep Association Metric. IEEE International Conference</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on Image Processing (ICIP), 3647-3651.</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[28]    	</a:t>
            </a:r>
            <a:r>
              <a:rPr lang="en-US" sz="1000" dirty="0" err="1">
                <a:solidFill>
                  <a:schemeClr val="dk2"/>
                </a:solidFill>
                <a:latin typeface="Times New Roman"/>
                <a:ea typeface="Times New Roman"/>
                <a:cs typeface="Times New Roman"/>
                <a:sym typeface="Times New Roman"/>
              </a:rPr>
              <a:t>Arulampalam</a:t>
            </a:r>
            <a:r>
              <a:rPr lang="en-US" sz="1000" dirty="0">
                <a:solidFill>
                  <a:schemeClr val="dk2"/>
                </a:solidFill>
                <a:latin typeface="Times New Roman"/>
                <a:ea typeface="Times New Roman"/>
                <a:cs typeface="Times New Roman"/>
                <a:sym typeface="Times New Roman"/>
              </a:rPr>
              <a:t>, S., Maskell, S., Gordon, N., &amp;amp; Clapp, T. (2002). A Tutorial on Particle Filters for Online Nonlinear/Non-Gaussian Bayesian Tracking. IEEE Transactions on Signal Processing, 50(2), 174-188.</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[29]  	Li, X., Zhang, X., Hu, Q., &amp;amp; Zhang, L. (2021). Garbage Classification by Deep Learning for Automatic Ocean Garbage Collection. IEEE Access, 9, 45019-</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r>
              <a:rPr lang="en-US" sz="1000" dirty="0">
                <a:solidFill>
                  <a:schemeClr val="dk2"/>
                </a:solidFill>
                <a:latin typeface="Times New Roman"/>
                <a:ea typeface="Times New Roman"/>
                <a:cs typeface="Times New Roman"/>
                <a:sym typeface="Times New Roman"/>
              </a:rPr>
              <a:t>45029.</a:t>
            </a:r>
            <a:endParaRPr sz="1000" dirty="0">
              <a:solidFill>
                <a:schemeClr val="dk2"/>
              </a:solidFill>
              <a:latin typeface="Times New Roman"/>
              <a:ea typeface="Times New Roman"/>
              <a:cs typeface="Times New Roman"/>
              <a:sym typeface="Times New Roman"/>
            </a:endParaRPr>
          </a:p>
          <a:p>
            <a:pPr marL="0" lvl="0" indent="0" algn="l" rtl="0">
              <a:lnSpc>
                <a:spcPct val="155000"/>
              </a:lnSpc>
              <a:spcBef>
                <a:spcPts val="1200"/>
              </a:spcBef>
              <a:spcAft>
                <a:spcPts val="0"/>
              </a:spcAft>
              <a:buClr>
                <a:schemeClr val="dk2"/>
              </a:buClr>
              <a:buSzPts val="1100"/>
              <a:buFont typeface="Arial"/>
              <a:buNone/>
            </a:pPr>
            <a:endParaRPr sz="1000" dirty="0">
              <a:solidFill>
                <a:schemeClr val="dk2"/>
              </a:solidFill>
              <a:latin typeface="Times New Roman"/>
              <a:ea typeface="Times New Roman"/>
              <a:cs typeface="Times New Roman"/>
              <a:sym typeface="Times New Roman"/>
            </a:endParaRPr>
          </a:p>
          <a:p>
            <a:pPr marL="0" marR="0" lvl="0" indent="0" algn="l" rtl="0">
              <a:lnSpc>
                <a:spcPct val="100000"/>
              </a:lnSpc>
              <a:spcBef>
                <a:spcPts val="1200"/>
              </a:spcBef>
              <a:spcAft>
                <a:spcPts val="0"/>
              </a:spcAft>
              <a:buNone/>
            </a:pPr>
            <a:endParaRPr dirty="0">
              <a:latin typeface="Times New Roman"/>
              <a:ea typeface="Times New Roman"/>
              <a:cs typeface="Times New Roman"/>
              <a:sym typeface="Times New Roman"/>
            </a:endParaRPr>
          </a:p>
        </p:txBody>
      </p:sp>
      <p:sp>
        <p:nvSpPr>
          <p:cNvPr id="2" name="Google Shape;229;p32">
            <a:extLst>
              <a:ext uri="{FF2B5EF4-FFF2-40B4-BE49-F238E27FC236}">
                <a16:creationId xmlns:a16="http://schemas.microsoft.com/office/drawing/2014/main" id="{31FBE1BC-DB89-4397-7548-8B171ACE6061}"/>
              </a:ext>
            </a:extLst>
          </p:cNvPr>
          <p:cNvSpPr txBox="1">
            <a:spLocks noGrp="1"/>
          </p:cNvSpPr>
          <p:nvPr>
            <p:ph type="title"/>
          </p:nvPr>
        </p:nvSpPr>
        <p:spPr>
          <a:xfrm>
            <a:off x="585159" y="494703"/>
            <a:ext cx="2177495"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References</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body" idx="1"/>
          </p:nvPr>
        </p:nvSpPr>
        <p:spPr>
          <a:xfrm>
            <a:off x="433379" y="1130103"/>
            <a:ext cx="8338970" cy="3457136"/>
          </a:xfrm>
          <a:prstGeom prst="rect">
            <a:avLst/>
          </a:prstGeom>
        </p:spPr>
        <p:txBody>
          <a:bodyPr spcFirstLastPara="1" wrap="square" lIns="91425" tIns="91425" rIns="91425" bIns="91425" anchor="t" anchorCtr="0">
            <a:normAutofit fontScale="25000" lnSpcReduction="20000"/>
          </a:bodyPr>
          <a:lstStyle/>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[30]   	Redmon, J., </a:t>
            </a:r>
            <a:r>
              <a:rPr lang="en-US" sz="3600" dirty="0" err="1">
                <a:latin typeface="Times New Roman"/>
                <a:ea typeface="Times New Roman"/>
                <a:cs typeface="Times New Roman"/>
                <a:sym typeface="Times New Roman"/>
              </a:rPr>
              <a:t>Divvala</a:t>
            </a:r>
            <a:r>
              <a:rPr lang="en-US" sz="3600" dirty="0">
                <a:latin typeface="Times New Roman"/>
                <a:ea typeface="Times New Roman"/>
                <a:cs typeface="Times New Roman"/>
                <a:sym typeface="Times New Roman"/>
              </a:rPr>
              <a:t>, S., </a:t>
            </a:r>
            <a:r>
              <a:rPr lang="en-US" sz="3600" dirty="0" err="1">
                <a:latin typeface="Times New Roman"/>
                <a:ea typeface="Times New Roman"/>
                <a:cs typeface="Times New Roman"/>
                <a:sym typeface="Times New Roman"/>
              </a:rPr>
              <a:t>Girshick</a:t>
            </a:r>
            <a:r>
              <a:rPr lang="en-US" sz="3600" dirty="0">
                <a:latin typeface="Times New Roman"/>
                <a:ea typeface="Times New Roman"/>
                <a:cs typeface="Times New Roman"/>
                <a:sym typeface="Times New Roman"/>
              </a:rPr>
              <a:t>, R., &amp;amp; Farhadi, A. (2016). You Only Look Once: Unified, Real-Time Object Detection. IEEE Conference on Computer Vision and Pattern Recognition (CVPR), 779-788.</a:t>
            </a:r>
            <a:endParaRPr sz="36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[31]   	</a:t>
            </a:r>
            <a:r>
              <a:rPr lang="en-US" sz="3600" dirty="0" err="1">
                <a:latin typeface="Times New Roman"/>
                <a:ea typeface="Times New Roman"/>
                <a:cs typeface="Times New Roman"/>
                <a:sym typeface="Times New Roman"/>
              </a:rPr>
              <a:t>Ronneberger</a:t>
            </a:r>
            <a:r>
              <a:rPr lang="en-US" sz="3600" dirty="0">
                <a:latin typeface="Times New Roman"/>
                <a:ea typeface="Times New Roman"/>
                <a:cs typeface="Times New Roman"/>
                <a:sym typeface="Times New Roman"/>
              </a:rPr>
              <a:t>, O., Fischer, P., &amp;amp; </a:t>
            </a:r>
            <a:r>
              <a:rPr lang="en-US" sz="3600" dirty="0" err="1">
                <a:latin typeface="Times New Roman"/>
                <a:ea typeface="Times New Roman"/>
                <a:cs typeface="Times New Roman"/>
                <a:sym typeface="Times New Roman"/>
              </a:rPr>
              <a:t>Brox</a:t>
            </a:r>
            <a:r>
              <a:rPr lang="en-US" sz="3600" dirty="0">
                <a:latin typeface="Times New Roman"/>
                <a:ea typeface="Times New Roman"/>
                <a:cs typeface="Times New Roman"/>
                <a:sym typeface="Times New Roman"/>
              </a:rPr>
              <a:t>, T. (2015). U-Net: Convolutional Networks for Biomedical Image Segmentation. International Conference on Medical Image Computing and Computer-Assisted Intervention</a:t>
            </a:r>
            <a:endParaRPr sz="36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(MICCAI), 234-241.</a:t>
            </a:r>
            <a:endParaRPr sz="36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[32]  	Guo, X., Zhang, J., Li, L., &amp;amp; Yang, C. (2021). Underwater Garbage Detection Based on Dual-channel Network with LiDAR and Camera. Journal of Physics: Conference Series, 1869(1), 012175.</a:t>
            </a:r>
            <a:endParaRPr sz="36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[33]  	Deniz, O., </a:t>
            </a:r>
            <a:r>
              <a:rPr lang="en-US" sz="3600" dirty="0" err="1">
                <a:latin typeface="Times New Roman"/>
                <a:ea typeface="Times New Roman"/>
                <a:cs typeface="Times New Roman"/>
                <a:sym typeface="Times New Roman"/>
              </a:rPr>
              <a:t>Durusu</a:t>
            </a:r>
            <a:r>
              <a:rPr lang="en-US" sz="3600" dirty="0">
                <a:latin typeface="Times New Roman"/>
                <a:ea typeface="Times New Roman"/>
                <a:cs typeface="Times New Roman"/>
                <a:sym typeface="Times New Roman"/>
              </a:rPr>
              <a:t>, A., </a:t>
            </a:r>
            <a:r>
              <a:rPr lang="en-US" sz="3600" dirty="0" err="1">
                <a:latin typeface="Times New Roman"/>
                <a:ea typeface="Times New Roman"/>
                <a:cs typeface="Times New Roman"/>
                <a:sym typeface="Times New Roman"/>
              </a:rPr>
              <a:t>Sahin</a:t>
            </a:r>
            <a:r>
              <a:rPr lang="en-US" sz="3600" dirty="0">
                <a:latin typeface="Times New Roman"/>
                <a:ea typeface="Times New Roman"/>
                <a:cs typeface="Times New Roman"/>
                <a:sym typeface="Times New Roman"/>
              </a:rPr>
              <a:t>, E., &amp;amp; </a:t>
            </a:r>
            <a:r>
              <a:rPr lang="en-US" sz="3600" dirty="0" err="1">
                <a:latin typeface="Times New Roman"/>
                <a:ea typeface="Times New Roman"/>
                <a:cs typeface="Times New Roman"/>
                <a:sym typeface="Times New Roman"/>
              </a:rPr>
              <a:t>Temizel</a:t>
            </a:r>
            <a:r>
              <a:rPr lang="en-US" sz="3600" dirty="0">
                <a:latin typeface="Times New Roman"/>
                <a:ea typeface="Times New Roman"/>
                <a:cs typeface="Times New Roman"/>
                <a:sym typeface="Times New Roman"/>
              </a:rPr>
              <a:t>, A. (2018). 3D Underwater Object Detection with Sonar</a:t>
            </a:r>
            <a:endParaRPr sz="36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Images Using Convolutional Neural Networks. IEEE International Conference on Robotics and Automation</a:t>
            </a:r>
            <a:endParaRPr sz="36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3600" dirty="0">
                <a:latin typeface="Times New Roman"/>
                <a:ea typeface="Times New Roman"/>
                <a:cs typeface="Times New Roman"/>
                <a:sym typeface="Times New Roman"/>
              </a:rPr>
              <a:t>(ICRA), 1-6.</a:t>
            </a:r>
            <a:endParaRPr sz="3600" dirty="0">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
        <p:nvSpPr>
          <p:cNvPr id="254" name="Google Shape;254;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34</a:t>
            </a:fld>
            <a:endParaRPr/>
          </a:p>
        </p:txBody>
      </p:sp>
      <p:sp>
        <p:nvSpPr>
          <p:cNvPr id="2" name="Google Shape;229;p32">
            <a:extLst>
              <a:ext uri="{FF2B5EF4-FFF2-40B4-BE49-F238E27FC236}">
                <a16:creationId xmlns:a16="http://schemas.microsoft.com/office/drawing/2014/main" id="{8558D190-FDD0-04AF-36B3-C282E49694B3}"/>
              </a:ext>
            </a:extLst>
          </p:cNvPr>
          <p:cNvSpPr txBox="1">
            <a:spLocks noGrp="1"/>
          </p:cNvSpPr>
          <p:nvPr>
            <p:ph type="title"/>
          </p:nvPr>
        </p:nvSpPr>
        <p:spPr>
          <a:xfrm>
            <a:off x="585160" y="494703"/>
            <a:ext cx="2158040"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References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body" idx="1"/>
          </p:nvPr>
        </p:nvSpPr>
        <p:spPr>
          <a:xfrm>
            <a:off x="805030" y="988405"/>
            <a:ext cx="8338970" cy="3457136"/>
          </a:xfrm>
          <a:prstGeom prst="rect">
            <a:avLst/>
          </a:prstGeom>
        </p:spPr>
        <p:txBody>
          <a:bodyPr spcFirstLastPara="1" wrap="square" lIns="91425" tIns="91425" rIns="91425" bIns="91425" anchor="t" anchorCtr="0">
            <a:noAutofit/>
          </a:bodyPr>
          <a:lstStyle/>
          <a:p>
            <a:pPr marL="0" lvl="0" indent="0" algn="just" rtl="0">
              <a:lnSpc>
                <a:spcPct val="155000"/>
              </a:lnSpc>
              <a:spcBef>
                <a:spcPts val="1200"/>
              </a:spcBef>
              <a:spcAft>
                <a:spcPts val="0"/>
              </a:spcAft>
              <a:buClr>
                <a:schemeClr val="dk2"/>
              </a:buClr>
              <a:buSzPct val="55000"/>
              <a:buFont typeface="Arial"/>
              <a:buNone/>
            </a:pPr>
            <a:r>
              <a:rPr lang="en-US" sz="900" dirty="0">
                <a:latin typeface="Times New Roman"/>
                <a:ea typeface="Times New Roman"/>
                <a:cs typeface="Times New Roman"/>
                <a:sym typeface="Times New Roman"/>
              </a:rPr>
              <a:t>[34]  	Zhou, Z., </a:t>
            </a:r>
            <a:r>
              <a:rPr lang="en-US" sz="900" dirty="0" err="1">
                <a:latin typeface="Times New Roman"/>
                <a:ea typeface="Times New Roman"/>
                <a:cs typeface="Times New Roman"/>
                <a:sym typeface="Times New Roman"/>
              </a:rPr>
              <a:t>Siddiquie</a:t>
            </a:r>
            <a:r>
              <a:rPr lang="en-US" sz="900" dirty="0">
                <a:latin typeface="Times New Roman"/>
                <a:ea typeface="Times New Roman"/>
                <a:cs typeface="Times New Roman"/>
                <a:sym typeface="Times New Roman"/>
              </a:rPr>
              <a:t>, B., &amp;amp; Shuai, H. (2019). Improving Object Detection With Selective Feature</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900" dirty="0">
                <a:latin typeface="Times New Roman"/>
                <a:ea typeface="Times New Roman"/>
                <a:cs typeface="Times New Roman"/>
                <a:sym typeface="Times New Roman"/>
              </a:rPr>
              <a:t>Sharing and Interactive Learning. IEEE Transactions on Multimedia, 21(1), 75-86.</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55000"/>
              <a:buFont typeface="Arial"/>
              <a:buNone/>
            </a:pPr>
            <a:r>
              <a:rPr lang="en-US" sz="900" dirty="0">
                <a:latin typeface="Times New Roman"/>
                <a:ea typeface="Times New Roman"/>
                <a:cs typeface="Times New Roman"/>
                <a:sym typeface="Times New Roman"/>
              </a:rPr>
              <a:t>[35]  	Sheng, L., Li, Y., &amp;amp; Zhang, L. (2020). Multi- Source Deep Active Learning for Remote Sensing Object Detection.</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[36]   	Kempton, W., &amp;amp; </a:t>
            </a:r>
            <a:r>
              <a:rPr lang="en-US" sz="900" dirty="0" err="1">
                <a:latin typeface="Times New Roman"/>
                <a:ea typeface="Times New Roman"/>
                <a:cs typeface="Times New Roman"/>
                <a:sym typeface="Times New Roman"/>
              </a:rPr>
              <a:t>Tomiak</a:t>
            </a:r>
            <a:r>
              <a:rPr lang="en-US" sz="900" dirty="0">
                <a:latin typeface="Times New Roman"/>
                <a:ea typeface="Times New Roman"/>
                <a:cs typeface="Times New Roman"/>
                <a:sym typeface="Times New Roman"/>
              </a:rPr>
              <a:t>, T. (2005). Vehicle-to- grid power implementation: From stabilizing the grid to supporting large-scale renewable energy. Journal of</a:t>
            </a: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Power Sources, 144(1), 280-294.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a:t>
            </a: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10.1016/j.jpowsour.2004.12.022</a:t>
            </a: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[37]   	</a:t>
            </a:r>
            <a:r>
              <a:rPr lang="en-US" sz="900" dirty="0" err="1">
                <a:latin typeface="Times New Roman"/>
                <a:ea typeface="Times New Roman"/>
                <a:cs typeface="Times New Roman"/>
                <a:sym typeface="Times New Roman"/>
              </a:rPr>
              <a:t>Ellegaard</a:t>
            </a:r>
            <a:r>
              <a:rPr lang="en-US" sz="900" dirty="0">
                <a:latin typeface="Times New Roman"/>
                <a:ea typeface="Times New Roman"/>
                <a:cs typeface="Times New Roman"/>
                <a:sym typeface="Times New Roman"/>
              </a:rPr>
              <a:t>, O., &amp;amp; Christensen, T. H. (2001). Environmental assessment of solid waste systems and</a:t>
            </a: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technologies: EASEWASTE. Waste Management &amp;amp; Research, 19(6), 465-475. doi:10.1177/0734242x0101900603</a:t>
            </a:r>
            <a:endParaRPr sz="900" dirty="0"/>
          </a:p>
        </p:txBody>
      </p:sp>
      <p:sp>
        <p:nvSpPr>
          <p:cNvPr id="254" name="Google Shape;254;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35</a:t>
            </a:fld>
            <a:endParaRPr/>
          </a:p>
        </p:txBody>
      </p:sp>
      <p:sp>
        <p:nvSpPr>
          <p:cNvPr id="2" name="Google Shape;229;p32">
            <a:extLst>
              <a:ext uri="{FF2B5EF4-FFF2-40B4-BE49-F238E27FC236}">
                <a16:creationId xmlns:a16="http://schemas.microsoft.com/office/drawing/2014/main" id="{8558D190-FDD0-04AF-36B3-C282E49694B3}"/>
              </a:ext>
            </a:extLst>
          </p:cNvPr>
          <p:cNvSpPr txBox="1">
            <a:spLocks noGrp="1"/>
          </p:cNvSpPr>
          <p:nvPr>
            <p:ph type="title"/>
          </p:nvPr>
        </p:nvSpPr>
        <p:spPr>
          <a:xfrm>
            <a:off x="585159" y="494703"/>
            <a:ext cx="2313683"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References</a:t>
            </a:r>
            <a:endParaRPr dirty="0"/>
          </a:p>
        </p:txBody>
      </p:sp>
    </p:spTree>
    <p:extLst>
      <p:ext uri="{BB962C8B-B14F-4D97-AF65-F5344CB8AC3E}">
        <p14:creationId xmlns:p14="http://schemas.microsoft.com/office/powerpoint/2010/main" val="3552798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body" idx="1"/>
          </p:nvPr>
        </p:nvSpPr>
        <p:spPr>
          <a:xfrm>
            <a:off x="620569" y="1028674"/>
            <a:ext cx="6860001" cy="3620124"/>
          </a:xfrm>
          <a:prstGeom prst="rect">
            <a:avLst/>
          </a:prstGeom>
        </p:spPr>
        <p:txBody>
          <a:bodyPr spcFirstLastPara="1" wrap="square" lIns="91425" tIns="91425" rIns="91425" bIns="91425" anchor="t" anchorCtr="0">
            <a:noAutofit/>
          </a:bodyPr>
          <a:lstStyle/>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[38]   	Chen, C. H., &amp;amp; Yang, Y. C. (2014). Safety analysis of offshore wind farm installation using a fault</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tree approach. Safety Science, 65, 61-71.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10.1016/j.ssci.2013.12.003 Legal Impacts:</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[39]   	</a:t>
            </a:r>
            <a:r>
              <a:rPr lang="en-US" sz="900" dirty="0" err="1">
                <a:latin typeface="Times New Roman"/>
                <a:ea typeface="Times New Roman"/>
                <a:cs typeface="Times New Roman"/>
                <a:sym typeface="Times New Roman"/>
              </a:rPr>
              <a:t>Bhaduri</a:t>
            </a:r>
            <a:r>
              <a:rPr lang="en-US" sz="900" dirty="0">
                <a:latin typeface="Times New Roman"/>
                <a:ea typeface="Times New Roman"/>
                <a:cs typeface="Times New Roman"/>
                <a:sym typeface="Times New Roman"/>
              </a:rPr>
              <a:t>, S., &amp;amp; </a:t>
            </a:r>
            <a:r>
              <a:rPr lang="en-US" sz="900" dirty="0" err="1">
                <a:latin typeface="Times New Roman"/>
                <a:ea typeface="Times New Roman"/>
                <a:cs typeface="Times New Roman"/>
                <a:sym typeface="Times New Roman"/>
              </a:rPr>
              <a:t>Hota</a:t>
            </a:r>
            <a:r>
              <a:rPr lang="en-US" sz="900" dirty="0">
                <a:latin typeface="Times New Roman"/>
                <a:ea typeface="Times New Roman"/>
                <a:cs typeface="Times New Roman"/>
                <a:sym typeface="Times New Roman"/>
              </a:rPr>
              <a:t>, S. (2019). Smart city as </a:t>
            </a:r>
            <a:r>
              <a:rPr lang="en-US" sz="900" dirty="0" err="1">
                <a:latin typeface="Times New Roman"/>
                <a:ea typeface="Times New Roman"/>
                <a:cs typeface="Times New Roman"/>
                <a:sym typeface="Times New Roman"/>
              </a:rPr>
              <a:t>aliving</a:t>
            </a:r>
            <a:r>
              <a:rPr lang="en-US" sz="900" dirty="0">
                <a:latin typeface="Times New Roman"/>
                <a:ea typeface="Times New Roman"/>
                <a:cs typeface="Times New Roman"/>
                <a:sym typeface="Times New Roman"/>
              </a:rPr>
              <a:t> lab: The intersection of smart technology, policy,</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and urban planning. In A. Agarwal, S. Singh, &amp;amp; M. S. Sodhi (Eds.), Handbook of Research on Smart Urban</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Development and Advancement in the 21st Century (pp. 1-23). IGI Global.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10.4018/978-1-5225-7305-0.ch001</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[40]  	Wei, Y., Huang, Y., &amp;amp; Hu, G. (2020). Cultural intelligence and host country nationals’ knowledge</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None/>
            </a:pPr>
            <a:r>
              <a:rPr lang="en-US" sz="900" dirty="0">
                <a:latin typeface="Times New Roman"/>
                <a:ea typeface="Times New Roman"/>
                <a:cs typeface="Times New Roman"/>
                <a:sym typeface="Times New Roman"/>
              </a:rPr>
              <a:t>sharing: The moderating role of cultural similarity. Journal of Business Research, 109, 124-135.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10.1016/j.jbusres.2019.12.031</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None/>
            </a:pPr>
            <a:r>
              <a:rPr lang="en-US" sz="900" dirty="0">
                <a:latin typeface="Times New Roman"/>
                <a:ea typeface="Times New Roman"/>
                <a:cs typeface="Times New Roman"/>
                <a:sym typeface="Times New Roman"/>
              </a:rPr>
              <a:t>[41]    	Li, Q., Liu, B., &amp;amp; Ren, H. (2019). Environment- friendly research and development investment and</a:t>
            </a:r>
            <a:endParaRPr sz="900" dirty="0">
              <a:latin typeface="Times New Roman"/>
              <a:ea typeface="Times New Roman"/>
              <a:cs typeface="Times New Roman"/>
              <a:sym typeface="Times New Roman"/>
            </a:endParaRPr>
          </a:p>
          <a:p>
            <a:pPr marL="0" lvl="0" indent="0" algn="just" rtl="0">
              <a:lnSpc>
                <a:spcPct val="155000"/>
              </a:lnSpc>
              <a:spcBef>
                <a:spcPts val="1200"/>
              </a:spcBef>
              <a:spcAft>
                <a:spcPts val="0"/>
              </a:spcAft>
              <a:buClr>
                <a:schemeClr val="dk2"/>
              </a:buClr>
              <a:buSzPct val="45833"/>
              <a:buFont typeface="Arial"/>
              <a:buNone/>
            </a:pPr>
            <a:r>
              <a:rPr lang="en-US" sz="900" dirty="0">
                <a:latin typeface="Times New Roman"/>
                <a:ea typeface="Times New Roman"/>
                <a:cs typeface="Times New Roman"/>
                <a:sym typeface="Times New Roman"/>
              </a:rPr>
              <a:t>corporate environmental responsibility. Journal of Cleaner Production, 230, 422-433. </a:t>
            </a:r>
            <a:r>
              <a:rPr lang="en-US" sz="900" dirty="0" err="1">
                <a:latin typeface="Times New Roman"/>
                <a:ea typeface="Times New Roman"/>
                <a:cs typeface="Times New Roman"/>
                <a:sym typeface="Times New Roman"/>
              </a:rPr>
              <a:t>doi</a:t>
            </a:r>
            <a:r>
              <a:rPr lang="en-US" sz="900" dirty="0">
                <a:latin typeface="Times New Roman"/>
                <a:ea typeface="Times New Roman"/>
                <a:cs typeface="Times New Roman"/>
                <a:sym typeface="Times New Roman"/>
              </a:rPr>
              <a:t>: 10.1016/j.jclepro.2019.05.160</a:t>
            </a:r>
            <a:endParaRPr sz="900" dirty="0">
              <a:latin typeface="Times New Roman"/>
              <a:ea typeface="Times New Roman"/>
              <a:cs typeface="Times New Roman"/>
              <a:sym typeface="Times New Roman"/>
            </a:endParaRPr>
          </a:p>
          <a:p>
            <a:pPr marL="0" lvl="0" indent="0" algn="l" rtl="0">
              <a:spcBef>
                <a:spcPts val="1200"/>
              </a:spcBef>
              <a:spcAft>
                <a:spcPts val="0"/>
              </a:spcAft>
              <a:buNone/>
            </a:pPr>
            <a:endParaRPr sz="950" dirty="0"/>
          </a:p>
        </p:txBody>
      </p:sp>
      <p:sp>
        <p:nvSpPr>
          <p:cNvPr id="260" name="Google Shape;260;p3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36</a:t>
            </a:fld>
            <a:endParaRPr/>
          </a:p>
        </p:txBody>
      </p:sp>
      <p:sp>
        <p:nvSpPr>
          <p:cNvPr id="2" name="Google Shape;229;p32">
            <a:extLst>
              <a:ext uri="{FF2B5EF4-FFF2-40B4-BE49-F238E27FC236}">
                <a16:creationId xmlns:a16="http://schemas.microsoft.com/office/drawing/2014/main" id="{E8AA8A31-69F1-7988-5D55-860BB2667338}"/>
              </a:ext>
            </a:extLst>
          </p:cNvPr>
          <p:cNvSpPr txBox="1">
            <a:spLocks noGrp="1"/>
          </p:cNvSpPr>
          <p:nvPr>
            <p:ph type="title"/>
          </p:nvPr>
        </p:nvSpPr>
        <p:spPr>
          <a:xfrm>
            <a:off x="585160" y="494703"/>
            <a:ext cx="2488780" cy="635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t>References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title"/>
          </p:nvPr>
        </p:nvSpPr>
        <p:spPr>
          <a:xfrm>
            <a:off x="3085400" y="2134950"/>
            <a:ext cx="3570894"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ct val="111111"/>
              <a:buNone/>
            </a:pPr>
            <a:r>
              <a:rPr lang="en-US" sz="3500" dirty="0"/>
              <a:t>Thank you!</a:t>
            </a:r>
            <a:endParaRPr sz="3500" dirty="0"/>
          </a:p>
        </p:txBody>
      </p:sp>
      <p:sp>
        <p:nvSpPr>
          <p:cNvPr id="266" name="Google Shape;266;p3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603197" y="485974"/>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sz="2400" dirty="0">
                <a:latin typeface="Raleway"/>
                <a:ea typeface="Raleway"/>
                <a:cs typeface="Raleway"/>
                <a:sym typeface="Raleway"/>
              </a:rPr>
              <a:t>Introduction</a:t>
            </a:r>
            <a:endParaRPr sz="2400" dirty="0">
              <a:latin typeface="Raleway"/>
              <a:ea typeface="Raleway"/>
              <a:cs typeface="Raleway"/>
              <a:sym typeface="Raleway"/>
            </a:endParaRPr>
          </a:p>
        </p:txBody>
      </p:sp>
      <p:sp>
        <p:nvSpPr>
          <p:cNvPr id="92" name="Google Shape;92;p15"/>
          <p:cNvSpPr txBox="1">
            <a:spLocks noGrp="1"/>
          </p:cNvSpPr>
          <p:nvPr>
            <p:ph type="body" idx="1"/>
          </p:nvPr>
        </p:nvSpPr>
        <p:spPr>
          <a:xfrm>
            <a:off x="418371" y="1121374"/>
            <a:ext cx="4758512" cy="3111190"/>
          </a:xfrm>
          <a:prstGeom prst="rect">
            <a:avLst/>
          </a:prstGeom>
          <a:noFill/>
          <a:ln>
            <a:noFill/>
          </a:ln>
        </p:spPr>
        <p:txBody>
          <a:bodyPr spcFirstLastPara="1" wrap="square" lIns="91425" tIns="91425" rIns="91425" bIns="91425" anchor="t" anchorCtr="0">
            <a:normAutofit fontScale="70000" lnSpcReduction="20000"/>
          </a:bodyPr>
          <a:lstStyle/>
          <a:p>
            <a:pPr marL="419100" lvl="0" indent="-264318" algn="just" rtl="0">
              <a:lnSpc>
                <a:spcPct val="115000"/>
              </a:lnSpc>
              <a:spcBef>
                <a:spcPts val="0"/>
              </a:spcBef>
              <a:spcAft>
                <a:spcPts val="0"/>
              </a:spcAft>
              <a:buSzPct val="107142"/>
              <a:buFont typeface="Arial"/>
              <a:buChar char="•"/>
            </a:pPr>
            <a:r>
              <a:rPr lang="en-US" b="0" i="0" dirty="0">
                <a:solidFill>
                  <a:schemeClr val="dk2"/>
                </a:solidFill>
                <a:latin typeface="Times New Roman"/>
                <a:ea typeface="Times New Roman"/>
                <a:cs typeface="Times New Roman"/>
                <a:sym typeface="Times New Roman"/>
              </a:rPr>
              <a:t>A lake cleaning robot is a remotely operated vehicle specifically designed to identify, collect, and remove plastic waste, particularly polyethylene from lakes</a:t>
            </a:r>
            <a:endParaRPr dirty="0"/>
          </a:p>
          <a:p>
            <a:pPr marL="419100" lvl="0" indent="-190500" algn="just" rtl="0">
              <a:lnSpc>
                <a:spcPct val="115000"/>
              </a:lnSpc>
              <a:spcBef>
                <a:spcPts val="0"/>
              </a:spcBef>
              <a:spcAft>
                <a:spcPts val="0"/>
              </a:spcAft>
              <a:buSzPct val="107142"/>
              <a:buFont typeface="Arial"/>
              <a:buNone/>
            </a:pPr>
            <a:endParaRPr b="0" i="0" dirty="0">
              <a:solidFill>
                <a:schemeClr val="dk2"/>
              </a:solidFill>
              <a:latin typeface="Times New Roman"/>
              <a:ea typeface="Times New Roman"/>
              <a:cs typeface="Times New Roman"/>
              <a:sym typeface="Times New Roman"/>
            </a:endParaRPr>
          </a:p>
          <a:p>
            <a:pPr marL="419100" lvl="0" indent="-264318" algn="just" rtl="0">
              <a:lnSpc>
                <a:spcPct val="115000"/>
              </a:lnSpc>
              <a:spcBef>
                <a:spcPts val="0"/>
              </a:spcBef>
              <a:spcAft>
                <a:spcPts val="0"/>
              </a:spcAft>
              <a:buSzPct val="107142"/>
              <a:buFont typeface="Arial"/>
              <a:buChar char="•"/>
            </a:pPr>
            <a:r>
              <a:rPr lang="en-US" b="0" i="0" dirty="0">
                <a:solidFill>
                  <a:schemeClr val="dk2"/>
                </a:solidFill>
                <a:latin typeface="Times New Roman"/>
                <a:ea typeface="Times New Roman"/>
                <a:cs typeface="Times New Roman"/>
                <a:sym typeface="Times New Roman"/>
              </a:rPr>
              <a:t>The Lake Cleaner Robot represents a significant advancement in the field of environmental robotics, providing an effective and sustainable solution to combat water pollution</a:t>
            </a:r>
            <a:endParaRPr b="0" i="0" dirty="0">
              <a:solidFill>
                <a:schemeClr val="dk2"/>
              </a:solidFill>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dirty="0">
              <a:latin typeface="Times New Roman"/>
              <a:ea typeface="Times New Roman"/>
              <a:cs typeface="Times New Roman"/>
              <a:sym typeface="Times New Roman"/>
            </a:endParaRPr>
          </a:p>
          <a:p>
            <a:pPr marL="457200" lvl="0" indent="-297497" algn="just" rtl="0">
              <a:spcBef>
                <a:spcPts val="0"/>
              </a:spcBef>
              <a:spcAft>
                <a:spcPts val="0"/>
              </a:spcAft>
              <a:buSzPct val="100000"/>
              <a:buFont typeface="Times New Roman"/>
              <a:buChar char="•"/>
            </a:pPr>
            <a:r>
              <a:rPr lang="en-US" dirty="0">
                <a:latin typeface="Times New Roman"/>
                <a:ea typeface="Times New Roman"/>
                <a:cs typeface="Times New Roman"/>
                <a:sym typeface="Times New Roman"/>
              </a:rPr>
              <a:t>The cleaner operates using a semi-automated system that combines the power of robotics with advanced sensors and software to detect and remove floating waste from the water</a:t>
            </a:r>
            <a:endParaRPr dirty="0">
              <a:latin typeface="Times New Roman"/>
              <a:ea typeface="Times New Roman"/>
              <a:cs typeface="Times New Roman"/>
              <a:sym typeface="Times New Roman"/>
            </a:endParaRPr>
          </a:p>
          <a:p>
            <a:pPr marL="419100" lvl="0" indent="-190500" algn="just" rtl="0">
              <a:lnSpc>
                <a:spcPct val="115000"/>
              </a:lnSpc>
              <a:spcBef>
                <a:spcPts val="0"/>
              </a:spcBef>
              <a:spcAft>
                <a:spcPts val="0"/>
              </a:spcAft>
              <a:buSzPct val="107142"/>
              <a:buFont typeface="Arial"/>
              <a:buNone/>
            </a:pPr>
            <a:endParaRPr b="0" i="0" dirty="0">
              <a:solidFill>
                <a:schemeClr val="dk2"/>
              </a:solidFill>
              <a:latin typeface="Times New Roman"/>
              <a:ea typeface="Times New Roman"/>
              <a:cs typeface="Times New Roman"/>
              <a:sym typeface="Times New Roman"/>
            </a:endParaRPr>
          </a:p>
          <a:p>
            <a:pPr marL="419100" lvl="0" indent="-264318" algn="just" rtl="0">
              <a:lnSpc>
                <a:spcPct val="115000"/>
              </a:lnSpc>
              <a:spcBef>
                <a:spcPts val="0"/>
              </a:spcBef>
              <a:spcAft>
                <a:spcPts val="0"/>
              </a:spcAft>
              <a:buSzPct val="107142"/>
              <a:buFont typeface="Arial"/>
              <a:buChar char="•"/>
            </a:pPr>
            <a:r>
              <a:rPr lang="en-US" dirty="0">
                <a:solidFill>
                  <a:schemeClr val="dk2"/>
                </a:solidFill>
                <a:latin typeface="Times New Roman"/>
                <a:ea typeface="Times New Roman"/>
                <a:cs typeface="Times New Roman"/>
                <a:sym typeface="Times New Roman"/>
              </a:rPr>
              <a:t>The r</a:t>
            </a:r>
            <a:r>
              <a:rPr lang="en-US" b="0" i="0" dirty="0">
                <a:solidFill>
                  <a:schemeClr val="dk2"/>
                </a:solidFill>
                <a:latin typeface="Times New Roman"/>
                <a:ea typeface="Times New Roman"/>
                <a:cs typeface="Times New Roman"/>
                <a:sym typeface="Times New Roman"/>
              </a:rPr>
              <a:t>obot is a state-of-the-art unmanned watercraft equipped with cutting-edge technology and specialized cleaning mechanisms</a:t>
            </a:r>
            <a:endParaRPr sz="1400" b="0" i="0" dirty="0">
              <a:solidFill>
                <a:srgbClr val="374151"/>
              </a:solidFill>
              <a:latin typeface="Arial"/>
              <a:ea typeface="Arial"/>
              <a:cs typeface="Arial"/>
              <a:sym typeface="Arial"/>
            </a:endParaRPr>
          </a:p>
          <a:p>
            <a:pPr marL="419100" lvl="0" indent="-190500" algn="l" rtl="0">
              <a:lnSpc>
                <a:spcPct val="115000"/>
              </a:lnSpc>
              <a:spcBef>
                <a:spcPts val="0"/>
              </a:spcBef>
              <a:spcAft>
                <a:spcPts val="0"/>
              </a:spcAft>
              <a:buSzPct val="107142"/>
              <a:buNone/>
            </a:pPr>
            <a:endParaRPr sz="1400" dirty="0"/>
          </a:p>
          <a:p>
            <a:pPr marL="419100" lvl="0" indent="-190500" algn="l" rtl="0">
              <a:lnSpc>
                <a:spcPct val="115000"/>
              </a:lnSpc>
              <a:spcBef>
                <a:spcPts val="0"/>
              </a:spcBef>
              <a:spcAft>
                <a:spcPts val="0"/>
              </a:spcAft>
              <a:buSzPct val="107142"/>
              <a:buNone/>
            </a:pPr>
            <a:endParaRPr sz="1400" dirty="0"/>
          </a:p>
        </p:txBody>
      </p:sp>
      <p:sp>
        <p:nvSpPr>
          <p:cNvPr id="93" name="Google Shape;93;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4</a:t>
            </a:fld>
            <a:endParaRPr/>
          </a:p>
        </p:txBody>
      </p:sp>
      <p:sp>
        <p:nvSpPr>
          <p:cNvPr id="4" name="TextBox 3">
            <a:extLst>
              <a:ext uri="{FF2B5EF4-FFF2-40B4-BE49-F238E27FC236}">
                <a16:creationId xmlns:a16="http://schemas.microsoft.com/office/drawing/2014/main" id="{950D7689-23D9-F69C-D5F2-9073C82B932D}"/>
              </a:ext>
            </a:extLst>
          </p:cNvPr>
          <p:cNvSpPr txBox="1"/>
          <p:nvPr/>
        </p:nvSpPr>
        <p:spPr>
          <a:xfrm>
            <a:off x="4854101" y="3910172"/>
            <a:ext cx="4572000" cy="223907"/>
          </a:xfrm>
          <a:prstGeom prst="rect">
            <a:avLst/>
          </a:prstGeom>
          <a:noFill/>
        </p:spPr>
        <p:txBody>
          <a:bodyPr wrap="square">
            <a:spAutoFit/>
          </a:bodyPr>
          <a:lstStyle/>
          <a:p>
            <a:pPr marL="0" marR="0" indent="182880" algn="ctr">
              <a:lnSpc>
                <a:spcPct val="95000"/>
              </a:lnSpc>
              <a:spcBef>
                <a:spcPts val="0"/>
              </a:spcBef>
              <a:spcAft>
                <a:spcPts val="600"/>
              </a:spcAft>
              <a:tabLst>
                <a:tab pos="182880" algn="l"/>
              </a:tabLst>
            </a:pPr>
            <a:r>
              <a:rPr lang="en-US" sz="900" b="1" dirty="0">
                <a:effectLst/>
                <a:latin typeface="Times New Roman" panose="02020603050405020304" pitchFamily="18" charset="0"/>
                <a:ea typeface="Times New Roman" panose="02020603050405020304" pitchFamily="18" charset="0"/>
              </a:rPr>
              <a:t>Figure: </a:t>
            </a:r>
            <a:r>
              <a:rPr lang="en-US" sz="900" dirty="0">
                <a:effectLst/>
                <a:latin typeface="Times New Roman" panose="02020603050405020304" pitchFamily="18" charset="0"/>
                <a:ea typeface="Times New Roman" panose="02020603050405020304" pitchFamily="18" charset="0"/>
              </a:rPr>
              <a:t>Floating</a:t>
            </a:r>
            <a:r>
              <a:rPr lang="en-US" sz="900" b="1" dirty="0">
                <a:effectLst/>
                <a:latin typeface="Times New Roman" panose="02020603050405020304" pitchFamily="18" charset="0"/>
                <a:ea typeface="Times New Roman" panose="02020603050405020304" pitchFamily="18" charset="0"/>
              </a:rPr>
              <a:t> </a:t>
            </a:r>
            <a:r>
              <a:rPr lang="en-US" sz="900" dirty="0">
                <a:effectLst/>
                <a:latin typeface="Times New Roman" panose="02020603050405020304" pitchFamily="18" charset="0"/>
                <a:ea typeface="Times New Roman" panose="02020603050405020304" pitchFamily="18" charset="0"/>
              </a:rPr>
              <a:t>Plastic Bottles</a:t>
            </a:r>
          </a:p>
        </p:txBody>
      </p:sp>
      <p:pic>
        <p:nvPicPr>
          <p:cNvPr id="5" name="Picture 4">
            <a:extLst>
              <a:ext uri="{FF2B5EF4-FFF2-40B4-BE49-F238E27FC236}">
                <a16:creationId xmlns:a16="http://schemas.microsoft.com/office/drawing/2014/main" id="{EC8FEFE5-164D-E17B-8665-A77318CD432D}"/>
              </a:ext>
            </a:extLst>
          </p:cNvPr>
          <p:cNvPicPr>
            <a:picLocks noChangeAspect="1"/>
          </p:cNvPicPr>
          <p:nvPr/>
        </p:nvPicPr>
        <p:blipFill>
          <a:blip r:embed="rId3"/>
          <a:stretch>
            <a:fillRect/>
          </a:stretch>
        </p:blipFill>
        <p:spPr>
          <a:xfrm>
            <a:off x="5647949" y="601741"/>
            <a:ext cx="2926624" cy="390216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603197" y="485974"/>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US" sz="2400" dirty="0"/>
              <a:t>The State of Aquatic Life in Bangladesh</a:t>
            </a:r>
            <a:endParaRPr sz="2400" dirty="0">
              <a:latin typeface="Raleway"/>
              <a:ea typeface="Raleway"/>
              <a:cs typeface="Raleway"/>
              <a:sym typeface="Raleway"/>
            </a:endParaRPr>
          </a:p>
        </p:txBody>
      </p:sp>
      <p:sp>
        <p:nvSpPr>
          <p:cNvPr id="92" name="Google Shape;92;p15"/>
          <p:cNvSpPr txBox="1">
            <a:spLocks noGrp="1"/>
          </p:cNvSpPr>
          <p:nvPr>
            <p:ph type="body" idx="1"/>
          </p:nvPr>
        </p:nvSpPr>
        <p:spPr>
          <a:xfrm>
            <a:off x="418371" y="1121374"/>
            <a:ext cx="5272309" cy="3111190"/>
          </a:xfrm>
          <a:prstGeom prst="rect">
            <a:avLst/>
          </a:prstGeom>
          <a:noFill/>
          <a:ln>
            <a:noFill/>
          </a:ln>
        </p:spPr>
        <p:txBody>
          <a:bodyPr spcFirstLastPara="1" wrap="square" lIns="91425" tIns="91425" rIns="91425" bIns="91425" anchor="t" anchorCtr="0">
            <a:noAutofit/>
          </a:bodyPr>
          <a:lstStyle/>
          <a:p>
            <a:pPr marL="419100" indent="-285750">
              <a:buSzPts val="1500"/>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Bangladesh is home to a diverse range of aquatic life, including over 260 species of freshwater fish</a:t>
            </a:r>
          </a:p>
          <a:p>
            <a:pPr marL="419100" indent="-285750">
              <a:buSzPts val="1500"/>
              <a:buFont typeface="Arial" panose="020B0604020202020204" pitchFamily="34" charset="0"/>
              <a:buChar char="•"/>
            </a:pPr>
            <a:endParaRPr lang="en-US" sz="1400" dirty="0">
              <a:solidFill>
                <a:schemeClr val="bg2"/>
              </a:solidFill>
              <a:latin typeface="Times New Roman" panose="02020603050405020304" pitchFamily="18" charset="0"/>
              <a:cs typeface="Times New Roman" panose="02020603050405020304" pitchFamily="18" charset="0"/>
            </a:endParaRPr>
          </a:p>
          <a:p>
            <a:pPr marL="419100" indent="-285750">
              <a:buSzPts val="1500"/>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However, this rich biodiversity is under threat due to pollution and habitat destruction</a:t>
            </a:r>
          </a:p>
          <a:p>
            <a:pPr marL="419100" indent="-285750">
              <a:buSzPts val="1500"/>
              <a:buFont typeface="Arial" panose="020B0604020202020204" pitchFamily="34" charset="0"/>
              <a:buChar char="•"/>
            </a:pPr>
            <a:endParaRPr lang="en-US" sz="1400" dirty="0">
              <a:solidFill>
                <a:schemeClr val="bg2"/>
              </a:solidFill>
              <a:latin typeface="Times New Roman" panose="02020603050405020304" pitchFamily="18" charset="0"/>
              <a:cs typeface="Times New Roman" panose="02020603050405020304" pitchFamily="18" charset="0"/>
            </a:endParaRPr>
          </a:p>
          <a:p>
            <a:pPr marL="419100" indent="-285750">
              <a:buSzPts val="1500"/>
              <a:buFont typeface="Arial" panose="020B0604020202020204" pitchFamily="34" charset="0"/>
              <a:buChar char="•"/>
            </a:pPr>
            <a:r>
              <a:rPr lang="en-US" sz="1400" dirty="0">
                <a:solidFill>
                  <a:schemeClr val="bg2"/>
                </a:solidFill>
                <a:latin typeface="Times New Roman" panose="02020603050405020304" pitchFamily="18" charset="0"/>
                <a:cs typeface="Times New Roman" panose="02020603050405020304" pitchFamily="18" charset="0"/>
              </a:rPr>
              <a:t>The main challenges facing aquatic life in Bangladesh include industrial pollution, agricultural runoff, and overfishing</a:t>
            </a:r>
          </a:p>
          <a:p>
            <a:pPr marL="419100" indent="-285750">
              <a:buSzPts val="1500"/>
              <a:buFont typeface="Arial" panose="020B0604020202020204" pitchFamily="34" charset="0"/>
              <a:buChar char="•"/>
            </a:pPr>
            <a:endParaRPr lang="en-US" sz="1400" dirty="0">
              <a:solidFill>
                <a:schemeClr val="bg2"/>
              </a:solidFill>
              <a:latin typeface="Times New Roman" panose="02020603050405020304" pitchFamily="18" charset="0"/>
              <a:cs typeface="Times New Roman" panose="02020603050405020304" pitchFamily="18" charset="0"/>
            </a:endParaRPr>
          </a:p>
          <a:p>
            <a:pPr marL="419100" indent="-285750">
              <a:buSzPts val="1500"/>
              <a:buFont typeface="Arial" panose="020B0604020202020204" pitchFamily="34" charset="0"/>
              <a:buChar char="•"/>
            </a:pPr>
            <a:r>
              <a:rPr lang="en-US" sz="1400" dirty="0">
                <a:solidFill>
                  <a:schemeClr val="bg2"/>
                </a:solidFill>
                <a:latin typeface="Times New Roman" panose="02020603050405020304" pitchFamily="18" charset="0"/>
                <a:cs typeface="Times New Roman" panose="02020603050405020304" pitchFamily="18" charset="0"/>
              </a:rPr>
              <a:t>According to a recent study, over 80% of the country's rivers are polluted, with high levels of toxic chemicals and heavy metals</a:t>
            </a:r>
            <a:endParaRPr lang="en-US" sz="1400" b="0" i="0" dirty="0">
              <a:solidFill>
                <a:srgbClr val="374151"/>
              </a:solidFill>
              <a:effectLst/>
              <a:latin typeface="Söhne"/>
            </a:endParaRPr>
          </a:p>
          <a:p>
            <a:pPr marL="419100" indent="-285750">
              <a:buSzPts val="1500"/>
            </a:pPr>
            <a:endParaRPr lang="en-US" sz="1400" dirty="0"/>
          </a:p>
          <a:p>
            <a:pPr marL="419100" indent="-285750">
              <a:buSzPts val="1500"/>
            </a:pPr>
            <a:endParaRPr lang="en-US" sz="1400" dirty="0"/>
          </a:p>
        </p:txBody>
      </p:sp>
      <p:sp>
        <p:nvSpPr>
          <p:cNvPr id="93" name="Google Shape;93;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5</a:t>
            </a:fld>
            <a:endParaRPr/>
          </a:p>
        </p:txBody>
      </p:sp>
      <p:pic>
        <p:nvPicPr>
          <p:cNvPr id="2" name="image68.jpg" descr="A pile of plastic bottles in water&#10;&#10;Description automatically generated">
            <a:extLst>
              <a:ext uri="{FF2B5EF4-FFF2-40B4-BE49-F238E27FC236}">
                <a16:creationId xmlns:a16="http://schemas.microsoft.com/office/drawing/2014/main" id="{ADE48C75-8818-0365-56A3-4D9C7A3F84FF}"/>
              </a:ext>
            </a:extLst>
          </p:cNvPr>
          <p:cNvPicPr/>
          <p:nvPr/>
        </p:nvPicPr>
        <p:blipFill>
          <a:blip r:embed="rId3"/>
          <a:srcRect/>
          <a:stretch>
            <a:fillRect/>
          </a:stretch>
        </p:blipFill>
        <p:spPr>
          <a:xfrm>
            <a:off x="5690680" y="1420238"/>
            <a:ext cx="3281130" cy="1809270"/>
          </a:xfrm>
          <a:prstGeom prst="rect">
            <a:avLst/>
          </a:prstGeom>
          <a:ln/>
        </p:spPr>
      </p:pic>
      <p:sp>
        <p:nvSpPr>
          <p:cNvPr id="4" name="TextBox 3">
            <a:extLst>
              <a:ext uri="{FF2B5EF4-FFF2-40B4-BE49-F238E27FC236}">
                <a16:creationId xmlns:a16="http://schemas.microsoft.com/office/drawing/2014/main" id="{950D7689-23D9-F69C-D5F2-9073C82B932D}"/>
              </a:ext>
            </a:extLst>
          </p:cNvPr>
          <p:cNvSpPr txBox="1"/>
          <p:nvPr/>
        </p:nvSpPr>
        <p:spPr>
          <a:xfrm>
            <a:off x="5045245" y="3507128"/>
            <a:ext cx="4572000" cy="223907"/>
          </a:xfrm>
          <a:prstGeom prst="rect">
            <a:avLst/>
          </a:prstGeom>
          <a:noFill/>
        </p:spPr>
        <p:txBody>
          <a:bodyPr wrap="square">
            <a:spAutoFit/>
          </a:bodyPr>
          <a:lstStyle/>
          <a:p>
            <a:pPr marL="0" marR="0" indent="182880" algn="ctr">
              <a:lnSpc>
                <a:spcPct val="95000"/>
              </a:lnSpc>
              <a:spcBef>
                <a:spcPts val="0"/>
              </a:spcBef>
              <a:spcAft>
                <a:spcPts val="600"/>
              </a:spcAft>
              <a:tabLst>
                <a:tab pos="182880" algn="l"/>
              </a:tabLst>
            </a:pPr>
            <a:r>
              <a:rPr lang="en-US" sz="900" b="1" dirty="0">
                <a:effectLst/>
                <a:latin typeface="Times New Roman" panose="02020603050405020304" pitchFamily="18" charset="0"/>
                <a:ea typeface="Times New Roman" panose="02020603050405020304" pitchFamily="18" charset="0"/>
              </a:rPr>
              <a:t>Figure: </a:t>
            </a:r>
            <a:r>
              <a:rPr lang="en-US" sz="900" dirty="0">
                <a:effectLst/>
                <a:latin typeface="Times New Roman" panose="02020603050405020304" pitchFamily="18" charset="0"/>
                <a:ea typeface="Times New Roman" panose="02020603050405020304" pitchFamily="18" charset="0"/>
              </a:rPr>
              <a:t>Floating</a:t>
            </a:r>
            <a:r>
              <a:rPr lang="en-US" sz="900" b="1" dirty="0">
                <a:effectLst/>
                <a:latin typeface="Times New Roman" panose="02020603050405020304" pitchFamily="18" charset="0"/>
                <a:ea typeface="Times New Roman" panose="02020603050405020304" pitchFamily="18" charset="0"/>
              </a:rPr>
              <a:t> </a:t>
            </a:r>
            <a:r>
              <a:rPr lang="en-US" sz="900" dirty="0">
                <a:effectLst/>
                <a:latin typeface="Times New Roman" panose="02020603050405020304" pitchFamily="18" charset="0"/>
                <a:ea typeface="Times New Roman" panose="02020603050405020304" pitchFamily="18" charset="0"/>
              </a:rPr>
              <a:t>Plastic Bottles</a:t>
            </a:r>
          </a:p>
        </p:txBody>
      </p:sp>
    </p:spTree>
    <p:extLst>
      <p:ext uri="{BB962C8B-B14F-4D97-AF65-F5344CB8AC3E}">
        <p14:creationId xmlns:p14="http://schemas.microsoft.com/office/powerpoint/2010/main" val="300254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603197" y="485974"/>
            <a:ext cx="6321600" cy="635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sz="2400" dirty="0"/>
              <a:t>Background</a:t>
            </a:r>
            <a:endParaRPr sz="2400" dirty="0">
              <a:latin typeface="Raleway"/>
              <a:ea typeface="Raleway"/>
              <a:cs typeface="Raleway"/>
              <a:sym typeface="Raleway"/>
            </a:endParaRPr>
          </a:p>
        </p:txBody>
      </p:sp>
      <p:sp>
        <p:nvSpPr>
          <p:cNvPr id="92" name="Google Shape;92;p15"/>
          <p:cNvSpPr txBox="1">
            <a:spLocks noGrp="1"/>
          </p:cNvSpPr>
          <p:nvPr>
            <p:ph type="body" idx="1"/>
          </p:nvPr>
        </p:nvSpPr>
        <p:spPr>
          <a:xfrm>
            <a:off x="418371" y="1121374"/>
            <a:ext cx="5272309" cy="3111190"/>
          </a:xfrm>
          <a:prstGeom prst="rect">
            <a:avLst/>
          </a:prstGeom>
          <a:noFill/>
          <a:ln>
            <a:noFill/>
          </a:ln>
        </p:spPr>
        <p:txBody>
          <a:bodyPr spcFirstLastPara="1" wrap="square" lIns="91425" tIns="91425" rIns="91425" bIns="91425" anchor="t" anchorCtr="0">
            <a:noAutofit/>
          </a:bodyPr>
          <a:lstStyle/>
          <a:p>
            <a:pPr marL="419100" indent="-285750">
              <a:buSzPts val="1500"/>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Water is a precious natural resource that is essential for all life on Earth and despite having an abundance of water, water contamination is a major problem in many regions</a:t>
            </a:r>
          </a:p>
          <a:p>
            <a:pPr marL="419100" indent="-285750">
              <a:buSzPts val="1500"/>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The majority of Bangladesh now has access to clean drinking water from technically sophisticated sources of water in 98 percent of cases [1]</a:t>
            </a:r>
          </a:p>
          <a:p>
            <a:pPr marL="419100" indent="-285750">
              <a:buSzPts val="1500"/>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Over the past few years, water contamination in bodies of water has significantly increased </a:t>
            </a:r>
          </a:p>
          <a:p>
            <a:pPr marL="419100" indent="-285750">
              <a:buSzPts val="1500"/>
              <a:buFont typeface="Arial" panose="020B0604020202020204" pitchFamily="34" charset="0"/>
              <a:buChar char="•"/>
            </a:pPr>
            <a:r>
              <a:rPr lang="en-US" sz="1400" b="0" i="0" dirty="0">
                <a:solidFill>
                  <a:schemeClr val="bg2"/>
                </a:solidFill>
                <a:effectLst/>
                <a:latin typeface="Times New Roman" panose="02020603050405020304" pitchFamily="18" charset="0"/>
                <a:cs typeface="Times New Roman" panose="02020603050405020304" pitchFamily="18" charset="0"/>
              </a:rPr>
              <a:t>In contrast to impairments brought on by work-related accidents, health implications also include musculoskeletal, digestive, and vector-borne infections</a:t>
            </a:r>
          </a:p>
          <a:p>
            <a:pPr marL="419100" indent="-285750">
              <a:buSzPts val="1500"/>
              <a:buFont typeface="Arial" panose="020B0604020202020204" pitchFamily="34" charset="0"/>
              <a:buChar char="•"/>
            </a:pPr>
            <a:endParaRPr lang="en-US" sz="1400" b="0" i="0" dirty="0">
              <a:solidFill>
                <a:schemeClr val="bg2"/>
              </a:solidFill>
              <a:effectLst/>
              <a:latin typeface="Times New Roman" panose="02020603050405020304" pitchFamily="18" charset="0"/>
              <a:cs typeface="Times New Roman" panose="02020603050405020304" pitchFamily="18" charset="0"/>
            </a:endParaRPr>
          </a:p>
          <a:p>
            <a:pPr marL="419100" indent="-285750">
              <a:buSzPts val="1500"/>
              <a:buFont typeface="Arial" panose="020B0604020202020204" pitchFamily="34" charset="0"/>
              <a:buChar char="•"/>
            </a:pPr>
            <a:endParaRPr lang="en-US" sz="1400" b="0" i="0" dirty="0">
              <a:solidFill>
                <a:schemeClr val="bg2"/>
              </a:solidFill>
              <a:effectLst/>
              <a:latin typeface="Times New Roman" panose="02020603050405020304" pitchFamily="18" charset="0"/>
              <a:cs typeface="Times New Roman" panose="02020603050405020304" pitchFamily="18" charset="0"/>
            </a:endParaRPr>
          </a:p>
          <a:p>
            <a:pPr marL="419100" indent="-285750">
              <a:buSzPts val="1500"/>
              <a:buFont typeface="Arial" panose="020B0604020202020204" pitchFamily="34" charset="0"/>
              <a:buChar char="•"/>
            </a:pPr>
            <a:endParaRPr lang="en-US" sz="1400" b="0" i="0" dirty="0">
              <a:solidFill>
                <a:schemeClr val="bg2"/>
              </a:solidFill>
              <a:effectLst/>
              <a:latin typeface="Times New Roman" panose="02020603050405020304" pitchFamily="18" charset="0"/>
              <a:cs typeface="Times New Roman" panose="02020603050405020304" pitchFamily="18" charset="0"/>
            </a:endParaRPr>
          </a:p>
          <a:p>
            <a:pPr marL="419100" indent="-285750">
              <a:buSzPts val="1500"/>
              <a:buFont typeface="Arial" panose="020B0604020202020204" pitchFamily="34" charset="0"/>
              <a:buChar char="•"/>
            </a:pPr>
            <a:endParaRPr lang="en-US" sz="1400" b="0" i="0" dirty="0">
              <a:solidFill>
                <a:schemeClr val="bg2"/>
              </a:solidFill>
              <a:effectLst/>
              <a:latin typeface="Times New Roman" panose="02020603050405020304" pitchFamily="18" charset="0"/>
              <a:cs typeface="Times New Roman" panose="02020603050405020304" pitchFamily="18" charset="0"/>
            </a:endParaRPr>
          </a:p>
        </p:txBody>
      </p:sp>
      <p:sp>
        <p:nvSpPr>
          <p:cNvPr id="93" name="Google Shape;93;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6</a:t>
            </a:fld>
            <a:endParaRPr/>
          </a:p>
        </p:txBody>
      </p:sp>
      <p:pic>
        <p:nvPicPr>
          <p:cNvPr id="3" name="Picture 2">
            <a:extLst>
              <a:ext uri="{FF2B5EF4-FFF2-40B4-BE49-F238E27FC236}">
                <a16:creationId xmlns:a16="http://schemas.microsoft.com/office/drawing/2014/main" id="{22E78BCA-EED9-98BA-EA11-5C1F9D72C857}"/>
              </a:ext>
            </a:extLst>
          </p:cNvPr>
          <p:cNvPicPr>
            <a:picLocks noChangeAspect="1"/>
          </p:cNvPicPr>
          <p:nvPr/>
        </p:nvPicPr>
        <p:blipFill>
          <a:blip r:embed="rId3"/>
          <a:stretch>
            <a:fillRect/>
          </a:stretch>
        </p:blipFill>
        <p:spPr>
          <a:xfrm>
            <a:off x="5901075" y="1449408"/>
            <a:ext cx="2930704" cy="1692378"/>
          </a:xfrm>
          <a:prstGeom prst="rect">
            <a:avLst/>
          </a:prstGeom>
        </p:spPr>
      </p:pic>
      <p:sp>
        <p:nvSpPr>
          <p:cNvPr id="5" name="TextBox 4">
            <a:extLst>
              <a:ext uri="{FF2B5EF4-FFF2-40B4-BE49-F238E27FC236}">
                <a16:creationId xmlns:a16="http://schemas.microsoft.com/office/drawing/2014/main" id="{CA453019-B1AF-AA02-CF2E-15C683923A83}"/>
              </a:ext>
            </a:extLst>
          </p:cNvPr>
          <p:cNvSpPr txBox="1"/>
          <p:nvPr/>
        </p:nvSpPr>
        <p:spPr>
          <a:xfrm>
            <a:off x="6103046" y="3569024"/>
            <a:ext cx="2728733" cy="230832"/>
          </a:xfrm>
          <a:prstGeom prst="rect">
            <a:avLst/>
          </a:prstGeom>
          <a:noFill/>
        </p:spPr>
        <p:txBody>
          <a:bodyPr wrap="square">
            <a:spAutoFit/>
          </a:bodyPr>
          <a:lstStyle/>
          <a:p>
            <a:r>
              <a:rPr lang="en-US" sz="900" b="1" dirty="0"/>
              <a:t>Figure :</a:t>
            </a:r>
            <a:r>
              <a:rPr lang="en-US" sz="900" dirty="0"/>
              <a:t> Floating plastics and polythene’s in lake</a:t>
            </a:r>
          </a:p>
        </p:txBody>
      </p:sp>
    </p:spTree>
    <p:extLst>
      <p:ext uri="{BB962C8B-B14F-4D97-AF65-F5344CB8AC3E}">
        <p14:creationId xmlns:p14="http://schemas.microsoft.com/office/powerpoint/2010/main" val="365315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555598" y="485974"/>
            <a:ext cx="8032803"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400" dirty="0"/>
              <a:t>The Need for Environment-friendly Solutions</a:t>
            </a:r>
            <a:endParaRPr sz="2400" dirty="0">
              <a:latin typeface="Raleway"/>
              <a:ea typeface="Raleway"/>
              <a:cs typeface="Raleway"/>
              <a:sym typeface="Raleway"/>
            </a:endParaRPr>
          </a:p>
        </p:txBody>
      </p:sp>
      <p:sp>
        <p:nvSpPr>
          <p:cNvPr id="100" name="Google Shape;100;p16"/>
          <p:cNvSpPr txBox="1">
            <a:spLocks noGrp="1"/>
          </p:cNvSpPr>
          <p:nvPr>
            <p:ph type="body" idx="1"/>
          </p:nvPr>
        </p:nvSpPr>
        <p:spPr>
          <a:xfrm>
            <a:off x="97301" y="1356644"/>
            <a:ext cx="5793250" cy="3521880"/>
          </a:xfrm>
          <a:prstGeom prst="rect">
            <a:avLst/>
          </a:prstGeom>
          <a:noFill/>
          <a:ln>
            <a:noFill/>
          </a:ln>
        </p:spPr>
        <p:txBody>
          <a:bodyPr spcFirstLastPara="1" wrap="square" lIns="91425" tIns="91425" rIns="91425" bIns="91425" anchor="t" anchorCtr="0">
            <a:normAutofit/>
          </a:bodyPr>
          <a:lstStyle/>
          <a:p>
            <a:pPr marL="419100" lvl="0" indent="-285750" algn="just" rtl="0">
              <a:lnSpc>
                <a:spcPct val="115000"/>
              </a:lnSpc>
              <a:spcBef>
                <a:spcPts val="0"/>
              </a:spcBef>
              <a:spcAft>
                <a:spcPts val="0"/>
              </a:spcAft>
              <a:buSzPts val="1500"/>
              <a:buFont typeface="Arial"/>
              <a:buChar char="•"/>
            </a:pPr>
            <a:r>
              <a:rPr lang="en-US" sz="1400" b="0" i="0" dirty="0">
                <a:solidFill>
                  <a:schemeClr val="dk2"/>
                </a:solidFill>
                <a:latin typeface="Times New Roman"/>
                <a:ea typeface="Times New Roman"/>
                <a:cs typeface="Times New Roman"/>
                <a:sym typeface="Times New Roman"/>
              </a:rPr>
              <a:t>The challenges facing aquatic life in Bangladesh are complex and multifaceted. Pollution, climate change, and overfishing are just a few of the factors contributing to the decline of fish populations and the degradation of water quality</a:t>
            </a:r>
            <a:endParaRPr dirty="0"/>
          </a:p>
          <a:p>
            <a:pPr marL="419100" lvl="0" indent="-190500" algn="just" rtl="0">
              <a:lnSpc>
                <a:spcPct val="115000"/>
              </a:lnSpc>
              <a:spcBef>
                <a:spcPts val="0"/>
              </a:spcBef>
              <a:spcAft>
                <a:spcPts val="0"/>
              </a:spcAft>
              <a:buSzPts val="1500"/>
              <a:buFont typeface="Arial"/>
              <a:buNone/>
            </a:pPr>
            <a:endParaRPr sz="1400" b="0" i="0" dirty="0">
              <a:solidFill>
                <a:schemeClr val="dk2"/>
              </a:solidFill>
              <a:latin typeface="Times New Roman"/>
              <a:ea typeface="Times New Roman"/>
              <a:cs typeface="Times New Roman"/>
              <a:sym typeface="Times New Roman"/>
            </a:endParaRPr>
          </a:p>
          <a:p>
            <a:pPr marL="419100" lvl="0" indent="-285750" algn="just" rtl="0">
              <a:lnSpc>
                <a:spcPct val="115000"/>
              </a:lnSpc>
              <a:spcBef>
                <a:spcPts val="0"/>
              </a:spcBef>
              <a:spcAft>
                <a:spcPts val="0"/>
              </a:spcAft>
              <a:buSzPts val="1500"/>
              <a:buFont typeface="Arial"/>
              <a:buChar char="•"/>
            </a:pPr>
            <a:r>
              <a:rPr lang="en-US" sz="1400" dirty="0">
                <a:solidFill>
                  <a:schemeClr val="dk2"/>
                </a:solidFill>
                <a:latin typeface="Times New Roman"/>
                <a:ea typeface="Times New Roman"/>
                <a:cs typeface="Times New Roman"/>
                <a:sym typeface="Times New Roman"/>
              </a:rPr>
              <a:t>One example of an environment-friendly solution is the semi-automated robotic lake surface cleaner. By using advanced technology to remove debris and pollutants from the surface of lakes and rivers, this cleaner can help restore aquatic ecosystems and promote the growth of fish populations</a:t>
            </a:r>
            <a:endParaRPr sz="1400" dirty="0"/>
          </a:p>
          <a:p>
            <a:pPr marL="419100" lvl="0" indent="-190500" algn="just" rtl="0">
              <a:lnSpc>
                <a:spcPct val="115000"/>
              </a:lnSpc>
              <a:spcBef>
                <a:spcPts val="0"/>
              </a:spcBef>
              <a:spcAft>
                <a:spcPts val="0"/>
              </a:spcAft>
              <a:buSzPts val="1500"/>
              <a:buNone/>
            </a:pPr>
            <a:endParaRPr sz="1400" dirty="0"/>
          </a:p>
        </p:txBody>
      </p:sp>
      <p:sp>
        <p:nvSpPr>
          <p:cNvPr id="101" name="Google Shape;101;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7</a:t>
            </a:fld>
            <a:endParaRPr/>
          </a:p>
        </p:txBody>
      </p:sp>
      <p:pic>
        <p:nvPicPr>
          <p:cNvPr id="1028" name="Picture 4" descr="Page 12 | Ecological Situation Images - Free Download on Freepik">
            <a:extLst>
              <a:ext uri="{FF2B5EF4-FFF2-40B4-BE49-F238E27FC236}">
                <a16:creationId xmlns:a16="http://schemas.microsoft.com/office/drawing/2014/main" id="{D75CB4B5-AECC-E0A0-5781-6C6152286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554" y="1228377"/>
            <a:ext cx="2802906" cy="2507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555598" y="485974"/>
            <a:ext cx="8032803"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400" dirty="0"/>
              <a:t>Overview Of Our Cleaning Robot</a:t>
            </a:r>
            <a:endParaRPr sz="2400" dirty="0">
              <a:latin typeface="Raleway"/>
              <a:ea typeface="Raleway"/>
              <a:cs typeface="Raleway"/>
              <a:sym typeface="Raleway"/>
            </a:endParaRPr>
          </a:p>
        </p:txBody>
      </p:sp>
      <p:sp>
        <p:nvSpPr>
          <p:cNvPr id="100" name="Google Shape;100;p16"/>
          <p:cNvSpPr txBox="1">
            <a:spLocks noGrp="1"/>
          </p:cNvSpPr>
          <p:nvPr>
            <p:ph type="body" idx="1"/>
          </p:nvPr>
        </p:nvSpPr>
        <p:spPr>
          <a:xfrm>
            <a:off x="707384" y="4563836"/>
            <a:ext cx="1741227" cy="306524"/>
          </a:xfrm>
          <a:prstGeom prst="rect">
            <a:avLst/>
          </a:prstGeom>
          <a:noFill/>
          <a:ln>
            <a:noFill/>
          </a:ln>
        </p:spPr>
        <p:txBody>
          <a:bodyPr spcFirstLastPara="1" wrap="square" lIns="91425" tIns="91425" rIns="91425" bIns="91425" anchor="t" anchorCtr="0">
            <a:noAutofit/>
          </a:bodyPr>
          <a:lstStyle/>
          <a:p>
            <a:pPr marL="419100" lvl="0" indent="-190500" algn="just" rtl="0">
              <a:lnSpc>
                <a:spcPct val="115000"/>
              </a:lnSpc>
              <a:spcBef>
                <a:spcPts val="0"/>
              </a:spcBef>
              <a:spcAft>
                <a:spcPts val="0"/>
              </a:spcAft>
              <a:buSzPts val="1500"/>
              <a:buNone/>
            </a:pPr>
            <a:r>
              <a:rPr lang="en-US" sz="900" b="1" dirty="0">
                <a:latin typeface="Times New Roman" panose="02020603050405020304" pitchFamily="18" charset="0"/>
                <a:cs typeface="Times New Roman" panose="02020603050405020304" pitchFamily="18" charset="0"/>
              </a:rPr>
              <a:t>Figure:</a:t>
            </a:r>
            <a:r>
              <a:rPr lang="en-US" sz="900" dirty="0">
                <a:latin typeface="Times New Roman" panose="02020603050405020304" pitchFamily="18" charset="0"/>
                <a:cs typeface="Times New Roman" panose="02020603050405020304" pitchFamily="18" charset="0"/>
              </a:rPr>
              <a:t> Front View</a:t>
            </a:r>
            <a:endParaRPr sz="900" dirty="0">
              <a:latin typeface="Times New Roman" panose="02020603050405020304" pitchFamily="18" charset="0"/>
              <a:cs typeface="Times New Roman" panose="02020603050405020304" pitchFamily="18" charset="0"/>
            </a:endParaRPr>
          </a:p>
        </p:txBody>
      </p:sp>
      <p:sp>
        <p:nvSpPr>
          <p:cNvPr id="101" name="Google Shape;101;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8</a:t>
            </a:fld>
            <a:endParaRPr/>
          </a:p>
        </p:txBody>
      </p:sp>
      <p:pic>
        <p:nvPicPr>
          <p:cNvPr id="3" name="Picture 2">
            <a:extLst>
              <a:ext uri="{FF2B5EF4-FFF2-40B4-BE49-F238E27FC236}">
                <a16:creationId xmlns:a16="http://schemas.microsoft.com/office/drawing/2014/main" id="{004E1CD8-6171-E0B9-49EE-C435A54498EF}"/>
              </a:ext>
            </a:extLst>
          </p:cNvPr>
          <p:cNvPicPr>
            <a:picLocks noChangeAspect="1"/>
          </p:cNvPicPr>
          <p:nvPr/>
        </p:nvPicPr>
        <p:blipFill>
          <a:blip r:embed="rId3"/>
          <a:stretch>
            <a:fillRect/>
          </a:stretch>
        </p:blipFill>
        <p:spPr>
          <a:xfrm>
            <a:off x="707384" y="1019321"/>
            <a:ext cx="2658386" cy="3544515"/>
          </a:xfrm>
          <a:prstGeom prst="rect">
            <a:avLst/>
          </a:prstGeom>
        </p:spPr>
      </p:pic>
      <p:pic>
        <p:nvPicPr>
          <p:cNvPr id="5" name="Picture 4">
            <a:extLst>
              <a:ext uri="{FF2B5EF4-FFF2-40B4-BE49-F238E27FC236}">
                <a16:creationId xmlns:a16="http://schemas.microsoft.com/office/drawing/2014/main" id="{97125092-356E-4F8D-17A1-0534EDF2B02C}"/>
              </a:ext>
            </a:extLst>
          </p:cNvPr>
          <p:cNvPicPr>
            <a:picLocks noChangeAspect="1"/>
          </p:cNvPicPr>
          <p:nvPr/>
        </p:nvPicPr>
        <p:blipFill>
          <a:blip r:embed="rId4"/>
          <a:stretch>
            <a:fillRect/>
          </a:stretch>
        </p:blipFill>
        <p:spPr>
          <a:xfrm>
            <a:off x="5789433" y="803674"/>
            <a:ext cx="2758002" cy="3677336"/>
          </a:xfrm>
          <a:prstGeom prst="rect">
            <a:avLst/>
          </a:prstGeom>
        </p:spPr>
      </p:pic>
      <p:sp>
        <p:nvSpPr>
          <p:cNvPr id="6" name="Google Shape;100;p16">
            <a:extLst>
              <a:ext uri="{FF2B5EF4-FFF2-40B4-BE49-F238E27FC236}">
                <a16:creationId xmlns:a16="http://schemas.microsoft.com/office/drawing/2014/main" id="{34AE542A-B476-CB9D-7222-3DCF795658AC}"/>
              </a:ext>
            </a:extLst>
          </p:cNvPr>
          <p:cNvSpPr txBox="1">
            <a:spLocks/>
          </p:cNvSpPr>
          <p:nvPr/>
        </p:nvSpPr>
        <p:spPr>
          <a:xfrm>
            <a:off x="6297820" y="4470465"/>
            <a:ext cx="1741227" cy="306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419100" indent="-190500" algn="just">
              <a:buSzPts val="1500"/>
              <a:buFont typeface="Lato"/>
              <a:buNone/>
            </a:pPr>
            <a:r>
              <a:rPr lang="en-US" sz="900" b="1" dirty="0">
                <a:latin typeface="Times New Roman" panose="02020603050405020304" pitchFamily="18" charset="0"/>
                <a:cs typeface="Times New Roman" panose="02020603050405020304" pitchFamily="18" charset="0"/>
              </a:rPr>
              <a:t>Figure:</a:t>
            </a:r>
            <a:r>
              <a:rPr lang="en-US" sz="900" dirty="0">
                <a:latin typeface="Times New Roman" panose="02020603050405020304" pitchFamily="18" charset="0"/>
                <a:cs typeface="Times New Roman" panose="02020603050405020304" pitchFamily="18" charset="0"/>
              </a:rPr>
              <a:t> Top View</a:t>
            </a:r>
          </a:p>
        </p:txBody>
      </p:sp>
    </p:spTree>
    <p:extLst>
      <p:ext uri="{BB962C8B-B14F-4D97-AF65-F5344CB8AC3E}">
        <p14:creationId xmlns:p14="http://schemas.microsoft.com/office/powerpoint/2010/main" val="1888351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555598" y="485974"/>
            <a:ext cx="8032803" cy="63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2400" dirty="0"/>
              <a:t>Overview Of Our Cleaning Robot</a:t>
            </a:r>
            <a:endParaRPr sz="2400" dirty="0">
              <a:latin typeface="Raleway"/>
              <a:ea typeface="Raleway"/>
              <a:cs typeface="Raleway"/>
              <a:sym typeface="Raleway"/>
            </a:endParaRPr>
          </a:p>
        </p:txBody>
      </p:sp>
      <p:sp>
        <p:nvSpPr>
          <p:cNvPr id="100" name="Google Shape;100;p16"/>
          <p:cNvSpPr txBox="1">
            <a:spLocks noGrp="1"/>
          </p:cNvSpPr>
          <p:nvPr>
            <p:ph type="body" idx="1"/>
          </p:nvPr>
        </p:nvSpPr>
        <p:spPr>
          <a:xfrm>
            <a:off x="707384" y="4470465"/>
            <a:ext cx="1741227" cy="306524"/>
          </a:xfrm>
          <a:prstGeom prst="rect">
            <a:avLst/>
          </a:prstGeom>
          <a:noFill/>
          <a:ln>
            <a:noFill/>
          </a:ln>
        </p:spPr>
        <p:txBody>
          <a:bodyPr spcFirstLastPara="1" wrap="square" lIns="91425" tIns="91425" rIns="91425" bIns="91425" anchor="t" anchorCtr="0">
            <a:noAutofit/>
          </a:bodyPr>
          <a:lstStyle/>
          <a:p>
            <a:pPr marL="419100" lvl="0" indent="-190500" algn="just" rtl="0">
              <a:lnSpc>
                <a:spcPct val="115000"/>
              </a:lnSpc>
              <a:spcBef>
                <a:spcPts val="0"/>
              </a:spcBef>
              <a:spcAft>
                <a:spcPts val="0"/>
              </a:spcAft>
              <a:buSzPts val="1500"/>
              <a:buNone/>
            </a:pPr>
            <a:r>
              <a:rPr lang="en-US" sz="900" b="1" dirty="0">
                <a:latin typeface="Times New Roman" panose="02020603050405020304" pitchFamily="18" charset="0"/>
                <a:cs typeface="Times New Roman" panose="02020603050405020304" pitchFamily="18" charset="0"/>
              </a:rPr>
              <a:t>Figure:</a:t>
            </a:r>
            <a:r>
              <a:rPr lang="en-US" sz="900" dirty="0">
                <a:latin typeface="Times New Roman" panose="02020603050405020304" pitchFamily="18" charset="0"/>
                <a:cs typeface="Times New Roman" panose="02020603050405020304" pitchFamily="18" charset="0"/>
              </a:rPr>
              <a:t> Side View</a:t>
            </a:r>
            <a:endParaRPr sz="900" dirty="0">
              <a:latin typeface="Times New Roman" panose="02020603050405020304" pitchFamily="18" charset="0"/>
              <a:cs typeface="Times New Roman" panose="02020603050405020304" pitchFamily="18" charset="0"/>
            </a:endParaRPr>
          </a:p>
        </p:txBody>
      </p:sp>
      <p:sp>
        <p:nvSpPr>
          <p:cNvPr id="101" name="Google Shape;101;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US"/>
              <a:t>9</a:t>
            </a:fld>
            <a:endParaRPr/>
          </a:p>
        </p:txBody>
      </p:sp>
      <p:sp>
        <p:nvSpPr>
          <p:cNvPr id="6" name="Google Shape;100;p16">
            <a:extLst>
              <a:ext uri="{FF2B5EF4-FFF2-40B4-BE49-F238E27FC236}">
                <a16:creationId xmlns:a16="http://schemas.microsoft.com/office/drawing/2014/main" id="{34AE542A-B476-CB9D-7222-3DCF795658AC}"/>
              </a:ext>
            </a:extLst>
          </p:cNvPr>
          <p:cNvSpPr txBox="1">
            <a:spLocks/>
          </p:cNvSpPr>
          <p:nvPr/>
        </p:nvSpPr>
        <p:spPr>
          <a:xfrm>
            <a:off x="6297820" y="4470465"/>
            <a:ext cx="1741227" cy="3065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Lato"/>
              <a:buChar char="●"/>
              <a:defRPr sz="1800" b="0" i="0" u="none" strike="noStrike" cap="none">
                <a:solidFill>
                  <a:schemeClr val="dk2"/>
                </a:solidFill>
                <a:latin typeface="Lato"/>
                <a:ea typeface="Lato"/>
                <a:cs typeface="Lato"/>
                <a:sym typeface="Lato"/>
              </a:defRPr>
            </a:lvl1pPr>
            <a:lvl2pPr marL="914400" marR="0" lvl="1"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2pPr>
            <a:lvl3pPr marL="1371600" marR="0" lvl="2"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3pPr>
            <a:lvl4pPr marL="1828800" marR="0" lvl="3"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4pPr>
            <a:lvl5pPr marL="2286000" marR="0" lvl="4"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5pPr>
            <a:lvl6pPr marL="2743200" marR="0" lvl="5"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6pPr>
            <a:lvl7pPr marL="3200400" marR="0" lvl="6"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7pPr>
            <a:lvl8pPr marL="3657600" marR="0" lvl="7"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8pPr>
            <a:lvl9pPr marL="4114800" marR="0" lvl="8" indent="-317500" algn="l" rtl="0">
              <a:lnSpc>
                <a:spcPct val="115000"/>
              </a:lnSpc>
              <a:spcBef>
                <a:spcPts val="0"/>
              </a:spcBef>
              <a:spcAft>
                <a:spcPts val="0"/>
              </a:spcAft>
              <a:buClr>
                <a:schemeClr val="dk2"/>
              </a:buClr>
              <a:buSzPts val="1400"/>
              <a:buFont typeface="Lato"/>
              <a:buChar char="■"/>
              <a:defRPr sz="1400" b="0" i="0" u="none" strike="noStrike" cap="none">
                <a:solidFill>
                  <a:schemeClr val="dk2"/>
                </a:solidFill>
                <a:latin typeface="Lato"/>
                <a:ea typeface="Lato"/>
                <a:cs typeface="Lato"/>
                <a:sym typeface="Lato"/>
              </a:defRPr>
            </a:lvl9pPr>
          </a:lstStyle>
          <a:p>
            <a:pPr marL="419100" indent="-190500" algn="just">
              <a:buSzPts val="1500"/>
              <a:buFont typeface="Lato"/>
              <a:buNone/>
            </a:pPr>
            <a:r>
              <a:rPr lang="en-US" sz="900" b="1" dirty="0">
                <a:latin typeface="Times New Roman" panose="02020603050405020304" pitchFamily="18" charset="0"/>
                <a:cs typeface="Times New Roman" panose="02020603050405020304" pitchFamily="18" charset="0"/>
              </a:rPr>
              <a:t>Figure:</a:t>
            </a:r>
            <a:r>
              <a:rPr lang="en-US" sz="900" dirty="0">
                <a:latin typeface="Times New Roman" panose="02020603050405020304" pitchFamily="18" charset="0"/>
                <a:cs typeface="Times New Roman" panose="02020603050405020304" pitchFamily="18" charset="0"/>
              </a:rPr>
              <a:t> Side View</a:t>
            </a:r>
          </a:p>
        </p:txBody>
      </p:sp>
      <p:pic>
        <p:nvPicPr>
          <p:cNvPr id="8" name="Picture 7">
            <a:extLst>
              <a:ext uri="{FF2B5EF4-FFF2-40B4-BE49-F238E27FC236}">
                <a16:creationId xmlns:a16="http://schemas.microsoft.com/office/drawing/2014/main" id="{01CC6C8F-FEF6-0C24-3FCF-662690319306}"/>
              </a:ext>
            </a:extLst>
          </p:cNvPr>
          <p:cNvPicPr>
            <a:picLocks noChangeAspect="1"/>
          </p:cNvPicPr>
          <p:nvPr/>
        </p:nvPicPr>
        <p:blipFill>
          <a:blip r:embed="rId3"/>
          <a:stretch>
            <a:fillRect/>
          </a:stretch>
        </p:blipFill>
        <p:spPr>
          <a:xfrm>
            <a:off x="69454" y="1585608"/>
            <a:ext cx="4447845" cy="1926076"/>
          </a:xfrm>
          <a:prstGeom prst="rect">
            <a:avLst/>
          </a:prstGeom>
        </p:spPr>
      </p:pic>
      <p:pic>
        <p:nvPicPr>
          <p:cNvPr id="10" name="Picture 9">
            <a:extLst>
              <a:ext uri="{FF2B5EF4-FFF2-40B4-BE49-F238E27FC236}">
                <a16:creationId xmlns:a16="http://schemas.microsoft.com/office/drawing/2014/main" id="{A3A6D6D0-6991-AE2D-F5E1-70811E790353}"/>
              </a:ext>
            </a:extLst>
          </p:cNvPr>
          <p:cNvPicPr>
            <a:picLocks noChangeAspect="1"/>
          </p:cNvPicPr>
          <p:nvPr/>
        </p:nvPicPr>
        <p:blipFill>
          <a:blip r:embed="rId4"/>
          <a:stretch>
            <a:fillRect/>
          </a:stretch>
        </p:blipFill>
        <p:spPr>
          <a:xfrm>
            <a:off x="4626702" y="1585608"/>
            <a:ext cx="4419997" cy="1926075"/>
          </a:xfrm>
          <a:prstGeom prst="rect">
            <a:avLst/>
          </a:prstGeom>
        </p:spPr>
      </p:pic>
    </p:spTree>
    <p:extLst>
      <p:ext uri="{BB962C8B-B14F-4D97-AF65-F5344CB8AC3E}">
        <p14:creationId xmlns:p14="http://schemas.microsoft.com/office/powerpoint/2010/main" val="3632834490"/>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4072</Words>
  <Application>Microsoft Office PowerPoint</Application>
  <PresentationFormat>On-screen Show (16:9)</PresentationFormat>
  <Paragraphs>293</Paragraphs>
  <Slides>37</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Raleway</vt:lpstr>
      <vt:lpstr>Söhne</vt:lpstr>
      <vt:lpstr>Symbol</vt:lpstr>
      <vt:lpstr>Times New Roman</vt:lpstr>
      <vt:lpstr>Railway</vt:lpstr>
      <vt:lpstr>Lato</vt:lpstr>
      <vt:lpstr>Arial</vt:lpstr>
      <vt:lpstr>Swiss</vt:lpstr>
      <vt:lpstr>Welcome</vt:lpstr>
      <vt:lpstr>Group Members</vt:lpstr>
      <vt:lpstr>Title: Environment Friendly Semi-automated Robotic Lake Surface Cleaner For Enhancing Aquatic Life: A Bangladesh’s Perspective</vt:lpstr>
      <vt:lpstr>Introduction</vt:lpstr>
      <vt:lpstr>The State of Aquatic Life in Bangladesh</vt:lpstr>
      <vt:lpstr>Background</vt:lpstr>
      <vt:lpstr>The Need for Environment-friendly Solutions</vt:lpstr>
      <vt:lpstr>Overview Of Our Cleaning Robot</vt:lpstr>
      <vt:lpstr>Overview Of Our Cleaning Robot</vt:lpstr>
      <vt:lpstr>Benefits of the Robot Cleaner</vt:lpstr>
      <vt:lpstr>Related Work </vt:lpstr>
      <vt:lpstr> Problem Statement</vt:lpstr>
      <vt:lpstr>Research Questions</vt:lpstr>
      <vt:lpstr>Aim</vt:lpstr>
      <vt:lpstr>Focus</vt:lpstr>
      <vt:lpstr>Methodology</vt:lpstr>
      <vt:lpstr>Materials</vt:lpstr>
      <vt:lpstr>Design and Implementation</vt:lpstr>
      <vt:lpstr>Design and Implementation</vt:lpstr>
      <vt:lpstr>Semi-automated Waste Collection System Using Ultrasonic sensor, DC motor, Motor Driver</vt:lpstr>
      <vt:lpstr>W-Fi Controlled Seamless Navigation </vt:lpstr>
      <vt:lpstr>W-Fi Controlled Seamless Navigation </vt:lpstr>
      <vt:lpstr>IR Sensor For Trash Level Detection</vt:lpstr>
      <vt:lpstr>Camera Integration With ESP-32</vt:lpstr>
      <vt:lpstr>Future Plan</vt:lpstr>
      <vt:lpstr>Results (upon manual testing)</vt:lpstr>
      <vt:lpstr>Descriptive Video of Manual Testing</vt:lpstr>
      <vt:lpstr>References</vt:lpstr>
      <vt:lpstr>References</vt:lpstr>
      <vt:lpstr>References</vt:lpstr>
      <vt:lpstr>References</vt:lpstr>
      <vt:lpstr>References</vt:lpstr>
      <vt:lpstr>References</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cp:lastModifiedBy>Md. Asif Imtiyaj Chowdhury</cp:lastModifiedBy>
  <cp:revision>38</cp:revision>
  <dcterms:modified xsi:type="dcterms:W3CDTF">2023-11-09T20:59:41Z</dcterms:modified>
</cp:coreProperties>
</file>